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1" r:id="rId1"/>
  </p:sldMasterIdLst>
  <p:notesMasterIdLst>
    <p:notesMasterId r:id="rId27"/>
  </p:notesMasterIdLst>
  <p:sldIdLst>
    <p:sldId id="256" r:id="rId2"/>
    <p:sldId id="257" r:id="rId3"/>
    <p:sldId id="258" r:id="rId4"/>
    <p:sldId id="317" r:id="rId5"/>
    <p:sldId id="329" r:id="rId6"/>
    <p:sldId id="332" r:id="rId7"/>
    <p:sldId id="350" r:id="rId8"/>
    <p:sldId id="348" r:id="rId9"/>
    <p:sldId id="294" r:id="rId10"/>
    <p:sldId id="261" r:id="rId11"/>
    <p:sldId id="336" r:id="rId12"/>
    <p:sldId id="296" r:id="rId13"/>
    <p:sldId id="339" r:id="rId14"/>
    <p:sldId id="340" r:id="rId15"/>
    <p:sldId id="341" r:id="rId16"/>
    <p:sldId id="266" r:id="rId17"/>
    <p:sldId id="304" r:id="rId18"/>
    <p:sldId id="267" r:id="rId19"/>
    <p:sldId id="344" r:id="rId20"/>
    <p:sldId id="306" r:id="rId21"/>
    <p:sldId id="271" r:id="rId22"/>
    <p:sldId id="353" r:id="rId23"/>
    <p:sldId id="343" r:id="rId24"/>
    <p:sldId id="352" r:id="rId25"/>
    <p:sldId id="351"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34587" autoAdjust="0"/>
    <p:restoredTop sz="86477" autoAdjust="0"/>
  </p:normalViewPr>
  <p:slideViewPr>
    <p:cSldViewPr>
      <p:cViewPr>
        <p:scale>
          <a:sx n="87" d="100"/>
          <a:sy n="87" d="100"/>
        </p:scale>
        <p:origin x="-1500" y="360"/>
      </p:cViewPr>
      <p:guideLst>
        <p:guide orient="horz" pos="2160"/>
        <p:guide pos="2880"/>
      </p:guideLst>
    </p:cSldViewPr>
  </p:slideViewPr>
  <p:outlineViewPr>
    <p:cViewPr>
      <p:scale>
        <a:sx n="33" d="100"/>
        <a:sy n="33" d="100"/>
      </p:scale>
      <p:origin x="0" y="621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A48751-40A3-405F-9C8C-3F85932FDFF9}" type="datetimeFigureOut">
              <a:rPr lang="tr-TR" smtClean="0"/>
              <a:t>5.10.2021</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90C860-209F-4708-B9D1-821E81F77CA9}" type="slidenum">
              <a:rPr lang="tr-TR" smtClean="0"/>
              <a:t>‹#›</a:t>
            </a:fld>
            <a:endParaRPr lang="tr-TR"/>
          </a:p>
        </p:txBody>
      </p:sp>
    </p:spTree>
    <p:extLst>
      <p:ext uri="{BB962C8B-B14F-4D97-AF65-F5344CB8AC3E}">
        <p14:creationId xmlns:p14="http://schemas.microsoft.com/office/powerpoint/2010/main" val="1758261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290C860-209F-4708-B9D1-821E81F77CA9}" type="slidenum">
              <a:rPr lang="tr-TR" smtClean="0"/>
              <a:t>9</a:t>
            </a:fld>
            <a:endParaRPr lang="tr-TR"/>
          </a:p>
        </p:txBody>
      </p:sp>
    </p:spTree>
    <p:extLst>
      <p:ext uri="{BB962C8B-B14F-4D97-AF65-F5344CB8AC3E}">
        <p14:creationId xmlns:p14="http://schemas.microsoft.com/office/powerpoint/2010/main" val="1713094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290C860-209F-4708-B9D1-821E81F77CA9}" type="slidenum">
              <a:rPr lang="tr-TR" smtClean="0"/>
              <a:t>18</a:t>
            </a:fld>
            <a:endParaRPr lang="tr-TR"/>
          </a:p>
        </p:txBody>
      </p:sp>
    </p:spTree>
    <p:extLst>
      <p:ext uri="{BB962C8B-B14F-4D97-AF65-F5344CB8AC3E}">
        <p14:creationId xmlns:p14="http://schemas.microsoft.com/office/powerpoint/2010/main" val="985934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a:t>Asıl başlık stili için tıklatın</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5.10.2021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1586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5.10.2021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626196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5.10.2021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25528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5.10.2021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81780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D9F75050-0E15-4C5B-92B0-66D068882F1F}" type="datetimeFigureOut">
              <a:rPr lang="tr-TR" smtClean="0"/>
              <a:pPr/>
              <a:t>5.10.2021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6842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tr-TR"/>
              <a:t>Asıl başlık stili için tıklatın</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D9F75050-0E15-4C5B-92B0-66D068882F1F}" type="datetimeFigureOut">
              <a:rPr lang="tr-TR" smtClean="0"/>
              <a:pPr/>
              <a:t>5.10.2021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922679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822960" y="2582334"/>
            <a:ext cx="3703320" cy="328676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63440" y="2582334"/>
            <a:ext cx="3703320" cy="328676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D9F75050-0E15-4C5B-92B0-66D068882F1F}" type="datetimeFigureOut">
              <a:rPr lang="tr-TR" smtClean="0"/>
              <a:pPr/>
              <a:t>5.10.2021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9332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D9F75050-0E15-4C5B-92B0-66D068882F1F}" type="datetimeFigureOut">
              <a:rPr lang="tr-TR" smtClean="0"/>
              <a:pPr/>
              <a:t>5.10.2021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50285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9F75050-0E15-4C5B-92B0-66D068882F1F}" type="datetimeFigureOut">
              <a:rPr lang="tr-TR" smtClean="0"/>
              <a:pPr/>
              <a:t>5.10.2021</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198147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tr-TR"/>
              <a:t>Asıl başlık stili için tıklatın</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D9F75050-0E15-4C5B-92B0-66D068882F1F}" type="datetimeFigureOut">
              <a:rPr lang="tr-TR" smtClean="0"/>
              <a:pPr/>
              <a:t>5.10.2021</a:t>
            </a:fld>
            <a:endParaRPr lang="tr-T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1DEFA8C-F947-479F-BE07-76B6B3F80BF1}" type="slidenum">
              <a:rPr lang="tr-TR" smtClean="0"/>
              <a:pPr/>
              <a:t>‹#›</a:t>
            </a:fld>
            <a:endParaRPr lang="tr-TR"/>
          </a:p>
        </p:txBody>
      </p:sp>
    </p:spTree>
    <p:extLst>
      <p:ext uri="{BB962C8B-B14F-4D97-AF65-F5344CB8AC3E}">
        <p14:creationId xmlns:p14="http://schemas.microsoft.com/office/powerpoint/2010/main" val="1226527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D9F75050-0E15-4C5B-92B0-66D068882F1F}" type="datetimeFigureOut">
              <a:rPr lang="tr-TR" smtClean="0"/>
              <a:pPr/>
              <a:t>5.10.2021</a:t>
            </a:fld>
            <a:endParaRPr lang="tr-T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58053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tr-TR"/>
              <a:t>Asıl başlık stili için tıklatın</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D9F75050-0E15-4C5B-92B0-66D068882F1F}" type="datetimeFigureOut">
              <a:rPr lang="tr-TR" smtClean="0"/>
              <a:pPr/>
              <a:t>5.10.2021</a:t>
            </a:fld>
            <a:endParaRPr lang="tr-T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B1DEFA8C-F947-479F-BE07-76B6B3F80BF1}" type="slidenum">
              <a:rPr lang="tr-TR" smtClean="0"/>
              <a:pPr/>
              <a:t>‹#›</a:t>
            </a:fld>
            <a:endParaRPr lang="tr-T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7751350"/>
      </p:ext>
    </p:extLst>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emf"/><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cu.edu.tr/storage/kurumsal/Cu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1" y="180906"/>
            <a:ext cx="2001360" cy="15176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260648"/>
            <a:ext cx="1727324" cy="151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ikdörtgen 6"/>
          <p:cNvSpPr/>
          <p:nvPr/>
        </p:nvSpPr>
        <p:spPr>
          <a:xfrm>
            <a:off x="755576" y="2276872"/>
            <a:ext cx="7920880" cy="2985433"/>
          </a:xfrm>
          <a:prstGeom prst="rect">
            <a:avLst/>
          </a:prstGeom>
          <a:solidFill>
            <a:schemeClr val="accent1">
              <a:lumMod val="20000"/>
              <a:lumOff val="80000"/>
            </a:schemeClr>
          </a:solidFill>
        </p:spPr>
        <p:txBody>
          <a:bodyPr wrap="square">
            <a:spAutoFit/>
          </a:bodyPr>
          <a:lstStyle/>
          <a:p>
            <a:r>
              <a:rPr lang="tr-TR" sz="3600" b="1" dirty="0" smtClean="0">
                <a:latin typeface="Times New Roman" pitchFamily="18" charset="0"/>
                <a:cs typeface="Times New Roman" pitchFamily="18" charset="0"/>
              </a:rPr>
              <a:t>                 </a:t>
            </a:r>
            <a:r>
              <a:rPr lang="tr-TR" sz="2400" b="1" dirty="0" smtClean="0">
                <a:latin typeface="Times New Roman" pitchFamily="18" charset="0"/>
                <a:cs typeface="Times New Roman" pitchFamily="18" charset="0"/>
              </a:rPr>
              <a:t>ÇUKUROVA ÜNİVERSİTESİ</a:t>
            </a:r>
          </a:p>
          <a:p>
            <a:r>
              <a:rPr lang="tr-TR" sz="2400" b="1" dirty="0">
                <a:latin typeface="Times New Roman" pitchFamily="18" charset="0"/>
                <a:cs typeface="Times New Roman" pitchFamily="18" charset="0"/>
              </a:rPr>
              <a:t>       </a:t>
            </a:r>
            <a:r>
              <a:rPr lang="tr-TR" sz="2400" b="1" dirty="0" smtClean="0">
                <a:latin typeface="Times New Roman" pitchFamily="18" charset="0"/>
                <a:cs typeface="Times New Roman" pitchFamily="18" charset="0"/>
              </a:rPr>
              <a:t>                      EĞİTİM FAKÜLTESİ</a:t>
            </a:r>
          </a:p>
          <a:p>
            <a:endParaRPr lang="tr-TR" sz="2400" b="1" dirty="0" smtClean="0">
              <a:latin typeface="Times New Roman" pitchFamily="18" charset="0"/>
              <a:cs typeface="Times New Roman" pitchFamily="18" charset="0"/>
            </a:endParaRPr>
          </a:p>
          <a:p>
            <a:r>
              <a:rPr lang="tr-TR" sz="2400" b="1" dirty="0" smtClean="0">
                <a:latin typeface="Times New Roman" pitchFamily="18" charset="0"/>
                <a:cs typeface="Times New Roman" pitchFamily="18" charset="0"/>
              </a:rPr>
              <a:t>     ÖĞRETMENLİK UYGULAMASI KILAVUZU</a:t>
            </a:r>
            <a:endParaRPr lang="tr-TR" sz="2400" b="1" dirty="0">
              <a:latin typeface="Times New Roman" pitchFamily="18" charset="0"/>
              <a:cs typeface="Times New Roman" pitchFamily="18" charset="0"/>
            </a:endParaRPr>
          </a:p>
          <a:p>
            <a:endParaRPr lang="tr-TR" sz="4000" b="1" dirty="0" smtClean="0">
              <a:latin typeface="Times New Roman" pitchFamily="18" charset="0"/>
              <a:cs typeface="Times New Roman" pitchFamily="18" charset="0"/>
            </a:endParaRPr>
          </a:p>
          <a:p>
            <a:endParaRPr lang="tr-TR"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32168179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989971" y="1857364"/>
            <a:ext cx="7254437" cy="4163924"/>
          </a:xfrm>
          <a:solidFill>
            <a:schemeClr val="accent1">
              <a:lumMod val="20000"/>
              <a:lumOff val="80000"/>
            </a:schemeClr>
          </a:solidFill>
          <a:ln>
            <a:solidFill>
              <a:schemeClr val="accent1">
                <a:lumMod val="40000"/>
                <a:lumOff val="60000"/>
              </a:schemeClr>
            </a:solidFill>
          </a:ln>
        </p:spPr>
        <p:txBody>
          <a:bodyPr>
            <a:normAutofit fontScale="85000" lnSpcReduction="20000"/>
          </a:bodyPr>
          <a:lstStyle/>
          <a:p>
            <a:pPr marL="0" indent="0">
              <a:buNone/>
            </a:pPr>
            <a:r>
              <a:rPr lang="tr-TR" sz="2100" dirty="0">
                <a:solidFill>
                  <a:schemeClr val="tx1"/>
                </a:solidFill>
                <a:latin typeface="Times New Roman" pitchFamily="18" charset="0"/>
                <a:cs typeface="Times New Roman" pitchFamily="18" charset="0"/>
              </a:rPr>
              <a:t>10.Haftalık ders programı,</a:t>
            </a:r>
          </a:p>
          <a:p>
            <a:pPr marL="0" indent="0">
              <a:buNone/>
            </a:pPr>
            <a:r>
              <a:rPr lang="tr-TR" sz="2100" dirty="0">
                <a:solidFill>
                  <a:schemeClr val="tx1"/>
                </a:solidFill>
                <a:latin typeface="Times New Roman" pitchFamily="18" charset="0"/>
                <a:cs typeface="Times New Roman" pitchFamily="18" charset="0"/>
              </a:rPr>
              <a:t>11.Uygulama öğretmenleri tarafından her hafta imzalanmış ve altında okul müdürü ıslak imzalı ve mühürlü dönemlik devam çizelgesinin bulunması gerektiği belirtilmelidir.</a:t>
            </a:r>
          </a:p>
          <a:p>
            <a:pPr marL="0" indent="0">
              <a:buNone/>
            </a:pPr>
            <a:r>
              <a:rPr lang="tr-TR" sz="2100" dirty="0">
                <a:solidFill>
                  <a:schemeClr val="tx1"/>
                </a:solidFill>
                <a:latin typeface="Times New Roman" pitchFamily="18" charset="0"/>
                <a:cs typeface="Times New Roman" pitchFamily="18" charset="0"/>
              </a:rPr>
              <a:t>12.Dosyanın ayrı bir bölümünde aşağıda belirtilen ve ilgili diğer resmi belgeler bulundurulmalıdır. (Bölümlere göre değişkenlik </a:t>
            </a:r>
            <a:r>
              <a:rPr lang="tr-TR" sz="2100" dirty="0" smtClean="0">
                <a:solidFill>
                  <a:schemeClr val="tx1"/>
                </a:solidFill>
                <a:latin typeface="Times New Roman" pitchFamily="18" charset="0"/>
                <a:cs typeface="Times New Roman" pitchFamily="18" charset="0"/>
              </a:rPr>
              <a:t>gösterebilir.)</a:t>
            </a:r>
          </a:p>
          <a:p>
            <a:pPr marL="0" indent="0">
              <a:buNone/>
            </a:pPr>
            <a:r>
              <a:rPr lang="tr-TR" sz="2100" dirty="0" smtClean="0">
                <a:solidFill>
                  <a:schemeClr val="tx1"/>
                </a:solidFill>
                <a:latin typeface="Times New Roman" pitchFamily="18" charset="0"/>
                <a:cs typeface="Times New Roman" pitchFamily="18" charset="0"/>
              </a:rPr>
              <a:t>✔	Uygulama </a:t>
            </a:r>
            <a:r>
              <a:rPr lang="tr-TR" sz="2100" dirty="0">
                <a:solidFill>
                  <a:schemeClr val="tx1"/>
                </a:solidFill>
                <a:latin typeface="Times New Roman" pitchFamily="18" charset="0"/>
                <a:cs typeface="Times New Roman" pitchFamily="18" charset="0"/>
              </a:rPr>
              <a:t>okulunun düzeni ve yapısı</a:t>
            </a:r>
          </a:p>
          <a:p>
            <a:pPr marL="0" indent="0">
              <a:buNone/>
            </a:pPr>
            <a:r>
              <a:rPr lang="tr-TR" sz="2100" dirty="0">
                <a:solidFill>
                  <a:schemeClr val="tx1"/>
                </a:solidFill>
                <a:latin typeface="Times New Roman" pitchFamily="18" charset="0"/>
                <a:cs typeface="Times New Roman" pitchFamily="18" charset="0"/>
              </a:rPr>
              <a:t>✔	Okulda uyulması gereken kurallar, yönetmelikler ve talimatlar.</a:t>
            </a:r>
          </a:p>
          <a:p>
            <a:pPr marL="0" indent="0">
              <a:buNone/>
            </a:pPr>
            <a:r>
              <a:rPr lang="tr-TR" sz="2100" dirty="0">
                <a:solidFill>
                  <a:schemeClr val="tx1"/>
                </a:solidFill>
                <a:latin typeface="Times New Roman" pitchFamily="18" charset="0"/>
                <a:cs typeface="Times New Roman" pitchFamily="18" charset="0"/>
              </a:rPr>
              <a:t>✔	Atama ve tayin yönetmelikleri.</a:t>
            </a:r>
          </a:p>
          <a:p>
            <a:pPr marL="0" indent="0">
              <a:buNone/>
            </a:pPr>
            <a:r>
              <a:rPr lang="tr-TR" sz="2100" dirty="0">
                <a:solidFill>
                  <a:schemeClr val="tx1"/>
                </a:solidFill>
                <a:latin typeface="Times New Roman" pitchFamily="18" charset="0"/>
                <a:cs typeface="Times New Roman" pitchFamily="18" charset="0"/>
              </a:rPr>
              <a:t>✔	Öğrenci kayıt ve kabulü</a:t>
            </a:r>
            <a:r>
              <a:rPr lang="tr-TR" sz="2100" dirty="0" smtClean="0">
                <a:solidFill>
                  <a:schemeClr val="tx1"/>
                </a:solidFill>
                <a:latin typeface="Times New Roman" pitchFamily="18" charset="0"/>
                <a:cs typeface="Times New Roman" pitchFamily="18" charset="0"/>
              </a:rPr>
              <a:t>.</a:t>
            </a:r>
          </a:p>
          <a:p>
            <a:pPr marL="0" indent="0">
              <a:buNone/>
            </a:pPr>
            <a:r>
              <a:rPr lang="tr-TR" sz="2100" dirty="0" smtClean="0">
                <a:solidFill>
                  <a:schemeClr val="tx1"/>
                </a:solidFill>
                <a:latin typeface="Times New Roman" pitchFamily="18" charset="0"/>
                <a:cs typeface="Times New Roman" pitchFamily="18" charset="0"/>
              </a:rPr>
              <a:t>✔</a:t>
            </a:r>
            <a:r>
              <a:rPr lang="tr-TR" sz="2100" dirty="0">
                <a:solidFill>
                  <a:schemeClr val="tx1"/>
                </a:solidFill>
                <a:latin typeface="Times New Roman" pitchFamily="18" charset="0"/>
                <a:cs typeface="Times New Roman" pitchFamily="18" charset="0"/>
              </a:rPr>
              <a:t>	Laboratuvarlar, kütüphane, vb. gibi özel odaların çalışma kurallarıyla ilgili belgeler.</a:t>
            </a:r>
          </a:p>
          <a:p>
            <a:pPr marL="0" indent="0">
              <a:buNone/>
            </a:pPr>
            <a:r>
              <a:rPr lang="tr-TR" sz="2100" dirty="0">
                <a:solidFill>
                  <a:schemeClr val="tx1"/>
                </a:solidFill>
                <a:latin typeface="Times New Roman" pitchFamily="18" charset="0"/>
                <a:cs typeface="Times New Roman" pitchFamily="18" charset="0"/>
              </a:rPr>
              <a:t>✔	Veli toplantıları, zümre toplantılarıyla ilgili belgeler</a:t>
            </a:r>
          </a:p>
          <a:p>
            <a:pPr marL="0" indent="0">
              <a:buNone/>
            </a:pPr>
            <a:endParaRPr lang="tr-TR" sz="2100" dirty="0">
              <a:solidFill>
                <a:schemeClr val="tx1"/>
              </a:solidFill>
              <a:latin typeface="Times New Roman" pitchFamily="18" charset="0"/>
              <a:cs typeface="Times New Roman" pitchFamily="18" charset="0"/>
            </a:endParaRPr>
          </a:p>
          <a:p>
            <a:pPr marL="0" indent="0">
              <a:buNone/>
            </a:pPr>
            <a:endParaRPr lang="tr-TR" sz="1600" dirty="0" smtClean="0">
              <a:solidFill>
                <a:schemeClr val="tx1"/>
              </a:solidFill>
              <a:latin typeface="Times New Roman" pitchFamily="18" charset="0"/>
              <a:cs typeface="Times New Roman" pitchFamily="18" charset="0"/>
            </a:endParaRPr>
          </a:p>
        </p:txBody>
      </p:sp>
      <p:sp>
        <p:nvSpPr>
          <p:cNvPr id="5" name="Metin kutusu 4"/>
          <p:cNvSpPr txBox="1"/>
          <p:nvPr/>
        </p:nvSpPr>
        <p:spPr>
          <a:xfrm>
            <a:off x="989971" y="480123"/>
            <a:ext cx="6699084" cy="707886"/>
          </a:xfrm>
          <a:prstGeom prst="rect">
            <a:avLst/>
          </a:prstGeom>
          <a:solidFill>
            <a:schemeClr val="accent1"/>
          </a:solidFill>
        </p:spPr>
        <p:txBody>
          <a:bodyPr wrap="square" rtlCol="0">
            <a:spAutoFit/>
          </a:bodyPr>
          <a:lstStyle/>
          <a:p>
            <a:r>
              <a:rPr lang="tr-TR" sz="2000" dirty="0" smtClean="0">
                <a:latin typeface="Times New Roman" pitchFamily="18" charset="0"/>
                <a:cs typeface="Times New Roman" pitchFamily="18" charset="0"/>
              </a:rPr>
              <a:t>ÖĞRETMENLİK UYGULAMASI-I DOSYASINDA        BULUNMASI GEREKEN BELGELER </a:t>
            </a:r>
            <a:endParaRPr lang="tr-TR" sz="2000" dirty="0">
              <a:latin typeface="Times New Roman" pitchFamily="18" charset="0"/>
              <a:cs typeface="Times New Roman" pitchFamily="18" charset="0"/>
            </a:endParaRPr>
          </a:p>
        </p:txBody>
      </p:sp>
      <p:pic>
        <p:nvPicPr>
          <p:cNvPr id="6" name="Picture 2" descr="https://www.cu.edu.tr/storage/kurumsal/Cu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614" y="436410"/>
            <a:ext cx="858515" cy="65102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9055" y="426096"/>
            <a:ext cx="969963"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0926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www.cu.edu.tr/storage/kurumsal/Cu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522121"/>
            <a:ext cx="858515" cy="65102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p:cNvSpPr>
            <a:spLocks noChangeArrowheads="1"/>
          </p:cNvSpPr>
          <p:nvPr/>
        </p:nvSpPr>
        <p:spPr bwMode="auto">
          <a:xfrm>
            <a:off x="1716088" y="18843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a:ln>
                <a:noFill/>
              </a:ln>
              <a:solidFill>
                <a:schemeClr val="tx1"/>
              </a:solidFill>
              <a:effectLst/>
              <a:latin typeface="Arial" pitchFamily="34" charset="0"/>
              <a:cs typeface="Arial" pitchFamily="34" charset="0"/>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1659" y="456644"/>
            <a:ext cx="792088" cy="842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ikdörtgen 2"/>
          <p:cNvSpPr/>
          <p:nvPr/>
        </p:nvSpPr>
        <p:spPr>
          <a:xfrm>
            <a:off x="1043608" y="620688"/>
            <a:ext cx="662473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tx1"/>
                </a:solidFill>
                <a:latin typeface="Times New Roman" pitchFamily="18" charset="0"/>
                <a:cs typeface="Times New Roman" pitchFamily="18" charset="0"/>
              </a:rPr>
              <a:t>ÖĞRETMENLİK UYGULAMASI-I DOSYASINDA BULUNMASI GEREKEN BELGELER </a:t>
            </a:r>
            <a:endParaRPr lang="tr-TR" b="1" dirty="0">
              <a:solidFill>
                <a:schemeClr val="tx1"/>
              </a:solidFill>
              <a:latin typeface="Times New Roman" pitchFamily="18" charset="0"/>
              <a:cs typeface="Times New Roman" pitchFamily="18" charset="0"/>
            </a:endParaRPr>
          </a:p>
        </p:txBody>
      </p:sp>
      <p:sp>
        <p:nvSpPr>
          <p:cNvPr id="10" name="Metin kutusu 9"/>
          <p:cNvSpPr txBox="1"/>
          <p:nvPr/>
        </p:nvSpPr>
        <p:spPr>
          <a:xfrm>
            <a:off x="750539" y="1668286"/>
            <a:ext cx="7763207" cy="4247317"/>
          </a:xfrm>
          <a:prstGeom prst="rect">
            <a:avLst/>
          </a:prstGeom>
          <a:solidFill>
            <a:schemeClr val="accent1">
              <a:lumMod val="20000"/>
              <a:lumOff val="80000"/>
            </a:schemeClr>
          </a:solidFill>
        </p:spPr>
        <p:txBody>
          <a:bodyPr wrap="square" rtlCol="0">
            <a:spAutoFit/>
          </a:bodyPr>
          <a:lstStyle/>
          <a:p>
            <a:r>
              <a:rPr lang="tr-TR" dirty="0"/>
              <a:t>✔	</a:t>
            </a:r>
            <a:r>
              <a:rPr lang="tr-TR" dirty="0">
                <a:latin typeface="Times New Roman" pitchFamily="18" charset="0"/>
                <a:cs typeface="Times New Roman" pitchFamily="18" charset="0"/>
              </a:rPr>
              <a:t>Rehberlik hizmetleriyle ilgili belgeler.</a:t>
            </a:r>
          </a:p>
          <a:p>
            <a:r>
              <a:rPr lang="tr-TR" dirty="0">
                <a:latin typeface="Times New Roman" pitchFamily="18" charset="0"/>
                <a:cs typeface="Times New Roman" pitchFamily="18" charset="0"/>
              </a:rPr>
              <a:t>✔	Milli Eğitim Çalışma Takvimi.</a:t>
            </a:r>
          </a:p>
          <a:p>
            <a:r>
              <a:rPr lang="tr-TR" dirty="0">
                <a:latin typeface="Times New Roman" pitchFamily="18" charset="0"/>
                <a:cs typeface="Times New Roman" pitchFamily="18" charset="0"/>
              </a:rPr>
              <a:t>✔	Diploma Defteri</a:t>
            </a:r>
          </a:p>
          <a:p>
            <a:r>
              <a:rPr lang="tr-TR" dirty="0">
                <a:latin typeface="Times New Roman" pitchFamily="18" charset="0"/>
                <a:cs typeface="Times New Roman" pitchFamily="18" charset="0"/>
              </a:rPr>
              <a:t>✔	Öğretmenler Kurulu Karar </a:t>
            </a:r>
            <a:r>
              <a:rPr lang="tr-TR" dirty="0" smtClean="0">
                <a:latin typeface="Times New Roman" pitchFamily="18" charset="0"/>
                <a:cs typeface="Times New Roman" pitchFamily="18" charset="0"/>
              </a:rPr>
              <a:t>Defteri</a:t>
            </a:r>
          </a:p>
          <a:p>
            <a:r>
              <a:rPr lang="tr-TR" dirty="0" smtClean="0">
                <a:latin typeface="Times New Roman" pitchFamily="18" charset="0"/>
                <a:cs typeface="Times New Roman" pitchFamily="18" charset="0"/>
              </a:rPr>
              <a:t>✔</a:t>
            </a:r>
            <a:r>
              <a:rPr lang="tr-TR" dirty="0">
                <a:latin typeface="Times New Roman" pitchFamily="18" charset="0"/>
                <a:cs typeface="Times New Roman" pitchFamily="18" charset="0"/>
              </a:rPr>
              <a:t>	</a:t>
            </a:r>
            <a:r>
              <a:rPr lang="tr-TR" dirty="0" smtClean="0">
                <a:latin typeface="Times New Roman" pitchFamily="18" charset="0"/>
                <a:cs typeface="Times New Roman" pitchFamily="18" charset="0"/>
              </a:rPr>
              <a:t> Zümre Öğretmenler </a:t>
            </a:r>
            <a:r>
              <a:rPr lang="tr-TR" dirty="0">
                <a:latin typeface="Times New Roman" pitchFamily="18" charset="0"/>
                <a:cs typeface="Times New Roman" pitchFamily="18" charset="0"/>
              </a:rPr>
              <a:t>Tutanağı</a:t>
            </a:r>
          </a:p>
          <a:p>
            <a:r>
              <a:rPr lang="tr-TR" dirty="0">
                <a:latin typeface="Times New Roman" pitchFamily="18" charset="0"/>
                <a:cs typeface="Times New Roman" pitchFamily="18" charset="0"/>
              </a:rPr>
              <a:t>✔	Sene Başı Zümre Toplantısı</a:t>
            </a:r>
          </a:p>
          <a:p>
            <a:r>
              <a:rPr lang="tr-TR" dirty="0">
                <a:latin typeface="Times New Roman" pitchFamily="18" charset="0"/>
                <a:cs typeface="Times New Roman" pitchFamily="18" charset="0"/>
              </a:rPr>
              <a:t>✔	Sene Sonu Zümre Toplantısı</a:t>
            </a:r>
          </a:p>
          <a:p>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Desimal</a:t>
            </a:r>
            <a:r>
              <a:rPr lang="tr-TR" dirty="0">
                <a:latin typeface="Times New Roman" pitchFamily="18" charset="0"/>
                <a:cs typeface="Times New Roman" pitchFamily="18" charset="0"/>
              </a:rPr>
              <a:t> Dosyalama Sistemi</a:t>
            </a:r>
          </a:p>
          <a:p>
            <a:r>
              <a:rPr lang="tr-TR" dirty="0">
                <a:latin typeface="Times New Roman" pitchFamily="18" charset="0"/>
                <a:cs typeface="Times New Roman" pitchFamily="18" charset="0"/>
              </a:rPr>
              <a:t>✔	Göreve Başlama Yazısı Örneği</a:t>
            </a:r>
          </a:p>
          <a:p>
            <a:r>
              <a:rPr lang="tr-TR" dirty="0">
                <a:latin typeface="Times New Roman" pitchFamily="18" charset="0"/>
                <a:cs typeface="Times New Roman" pitchFamily="18" charset="0"/>
              </a:rPr>
              <a:t>✔	Personel İzin Belgesi.</a:t>
            </a:r>
          </a:p>
          <a:p>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Ünitelendirilmiş</a:t>
            </a:r>
            <a:r>
              <a:rPr lang="tr-TR" dirty="0">
                <a:latin typeface="Times New Roman" pitchFamily="18" charset="0"/>
                <a:cs typeface="Times New Roman" pitchFamily="18" charset="0"/>
              </a:rPr>
              <a:t> Yıllık Plan Örneği</a:t>
            </a:r>
          </a:p>
          <a:p>
            <a:r>
              <a:rPr lang="tr-TR" dirty="0">
                <a:latin typeface="Times New Roman" pitchFamily="18" charset="0"/>
                <a:cs typeface="Times New Roman" pitchFamily="18" charset="0"/>
              </a:rPr>
              <a:t>✔	 Bölge Zümre Toplantısı Tutanağı</a:t>
            </a:r>
          </a:p>
          <a:p>
            <a:endParaRPr lang="tr-TR" dirty="0" smtClean="0">
              <a:latin typeface="Times New Roman" pitchFamily="18" charset="0"/>
              <a:cs typeface="Times New Roman" pitchFamily="18" charset="0"/>
            </a:endParaRPr>
          </a:p>
          <a:p>
            <a:endParaRPr lang="tr-TR" dirty="0" smtClean="0">
              <a:latin typeface="Times New Roman" pitchFamily="18" charset="0"/>
              <a:cs typeface="Times New Roman" pitchFamily="18" charset="0"/>
            </a:endParaRPr>
          </a:p>
          <a:p>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3208965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989971" y="480123"/>
            <a:ext cx="6678373" cy="707886"/>
          </a:xfrm>
          <a:prstGeom prst="rect">
            <a:avLst/>
          </a:prstGeom>
          <a:solidFill>
            <a:schemeClr val="accent1"/>
          </a:solidFill>
          <a:ln>
            <a:solidFill>
              <a:schemeClr val="accent1"/>
            </a:solidFill>
          </a:ln>
        </p:spPr>
        <p:txBody>
          <a:bodyPr wrap="square" rtlCol="0">
            <a:spAutoFit/>
          </a:bodyPr>
          <a:lstStyle/>
          <a:p>
            <a:r>
              <a:rPr lang="tr-TR" sz="2000" b="1" dirty="0">
                <a:latin typeface="Times New Roman" pitchFamily="18" charset="0"/>
                <a:cs typeface="Times New Roman" pitchFamily="18" charset="0"/>
              </a:rPr>
              <a:t>Öğretmenlik Uygulaması-I Dosyasında Bulunması Gereken Belgeler </a:t>
            </a:r>
          </a:p>
        </p:txBody>
      </p:sp>
      <p:pic>
        <p:nvPicPr>
          <p:cNvPr id="5" name="Picture 2" descr="https://www.cu.edu.tr/storage/kurumsal/Cu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238" y="404664"/>
            <a:ext cx="858515" cy="792088"/>
          </a:xfrm>
          <a:prstGeom prst="rect">
            <a:avLst/>
          </a:prstGeom>
          <a:noFill/>
          <a:extLst>
            <a:ext uri="{909E8E84-426E-40DD-AFC4-6F175D3DCCD1}">
              <a14:hiddenFill xmlns:a14="http://schemas.microsoft.com/office/drawing/2010/main">
                <a:solidFill>
                  <a:srgbClr val="FFFFFF"/>
                </a:solidFill>
              </a14:hiddenFill>
            </a:ext>
          </a:extLst>
        </p:spPr>
      </p:pic>
      <p:sp>
        <p:nvSpPr>
          <p:cNvPr id="7" name="6 İçerik Yer Tutucusu"/>
          <p:cNvSpPr>
            <a:spLocks noGrp="1"/>
          </p:cNvSpPr>
          <p:nvPr>
            <p:ph idx="1"/>
          </p:nvPr>
        </p:nvSpPr>
        <p:spPr/>
        <p:txBody>
          <a:bodyPr/>
          <a:lstStyle/>
          <a:p>
            <a:pPr marL="0" indent="0">
              <a:buNone/>
            </a:pPr>
            <a:endParaRPr lang="tr-TR" dirty="0"/>
          </a:p>
          <a:p>
            <a:endParaRPr lang="tr-TR"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60" y="469745"/>
            <a:ext cx="792163"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ikdörtgen 2"/>
          <p:cNvSpPr/>
          <p:nvPr/>
        </p:nvSpPr>
        <p:spPr>
          <a:xfrm>
            <a:off x="890756" y="1700808"/>
            <a:ext cx="7497668" cy="3416320"/>
          </a:xfrm>
          <a:prstGeom prst="rect">
            <a:avLst/>
          </a:prstGeom>
          <a:solidFill>
            <a:schemeClr val="accent1">
              <a:lumMod val="20000"/>
              <a:lumOff val="80000"/>
            </a:schemeClr>
          </a:solidFill>
        </p:spPr>
        <p:txBody>
          <a:bodyPr wrap="square">
            <a:spAutoFit/>
          </a:bodyPr>
          <a:lstStyle/>
          <a:p>
            <a:r>
              <a:rPr lang="tr-TR" dirty="0"/>
              <a:t>✔	</a:t>
            </a:r>
            <a:r>
              <a:rPr lang="tr-TR" dirty="0">
                <a:latin typeface="Times New Roman" pitchFamily="18" charset="0"/>
                <a:cs typeface="Times New Roman" pitchFamily="18" charset="0"/>
              </a:rPr>
              <a:t>Öğrenci Belgesi</a:t>
            </a:r>
          </a:p>
          <a:p>
            <a:r>
              <a:rPr lang="tr-TR" dirty="0">
                <a:latin typeface="Times New Roman" pitchFamily="18" charset="0"/>
                <a:cs typeface="Times New Roman" pitchFamily="18" charset="0"/>
              </a:rPr>
              <a:t>✔	Diploma Kayıt Örneği</a:t>
            </a:r>
          </a:p>
          <a:p>
            <a:r>
              <a:rPr lang="tr-TR" dirty="0">
                <a:latin typeface="Times New Roman" pitchFamily="18" charset="0"/>
                <a:cs typeface="Times New Roman" pitchFamily="18" charset="0"/>
              </a:rPr>
              <a:t>✔	İzin Dilekçesi Örneği</a:t>
            </a:r>
          </a:p>
          <a:p>
            <a:r>
              <a:rPr lang="tr-TR" dirty="0">
                <a:latin typeface="Times New Roman" pitchFamily="18" charset="0"/>
                <a:cs typeface="Times New Roman" pitchFamily="18" charset="0"/>
              </a:rPr>
              <a:t>✔	(Varsa) Birleştirilmiş Sınıf Evrakları (Müdür Yetkililik Kavramı) </a:t>
            </a:r>
          </a:p>
          <a:p>
            <a:r>
              <a:rPr lang="tr-TR" dirty="0">
                <a:latin typeface="Times New Roman" pitchFamily="18" charset="0"/>
                <a:cs typeface="Times New Roman" pitchFamily="18" charset="0"/>
              </a:rPr>
              <a:t>✔	BEP Planı ve Özel Eğitim Dosyası </a:t>
            </a:r>
            <a:endParaRPr lang="tr-TR" dirty="0" smtClean="0">
              <a:latin typeface="Times New Roman" pitchFamily="18" charset="0"/>
              <a:cs typeface="Times New Roman" pitchFamily="18" charset="0"/>
            </a:endParaRPr>
          </a:p>
          <a:p>
            <a:endParaRPr lang="tr-TR" dirty="0" smtClean="0">
              <a:latin typeface="Times New Roman" pitchFamily="18" charset="0"/>
              <a:cs typeface="Times New Roman" pitchFamily="18" charset="0"/>
            </a:endParaRPr>
          </a:p>
          <a:p>
            <a:r>
              <a:rPr lang="tr-TR" b="1" dirty="0" smtClean="0">
                <a:latin typeface="Times New Roman" pitchFamily="18" charset="0"/>
                <a:cs typeface="Times New Roman" pitchFamily="18" charset="0"/>
              </a:rPr>
              <a:t>13</a:t>
            </a:r>
            <a:r>
              <a:rPr lang="tr-TR" b="1" dirty="0">
                <a:latin typeface="Times New Roman" pitchFamily="18" charset="0"/>
                <a:cs typeface="Times New Roman" pitchFamily="18" charset="0"/>
              </a:rPr>
              <a:t>.</a:t>
            </a:r>
            <a:r>
              <a:rPr lang="tr-TR" dirty="0">
                <a:latin typeface="Times New Roman" pitchFamily="18" charset="0"/>
                <a:cs typeface="Times New Roman" pitchFamily="18" charset="0"/>
              </a:rPr>
              <a:t>	Uygulama öğretmeni ve uygulama öğretim elemanı, uygulama öğrencisinin dosyasını dönem içinde belli zamanlarda incelemek isteyebilir. Okulda olunan zamanlarda dosya, uygulama öğrencisinin yanında bulunmalı ve o güne kadar yapılan derslerle ilgili etkinlikler, derslerde yapılan değerlendirmeler ve alınan notlar tamamlanmış olarak dosyada </a:t>
            </a:r>
            <a:r>
              <a:rPr lang="tr-TR" dirty="0" smtClean="0">
                <a:latin typeface="Times New Roman" pitchFamily="18" charset="0"/>
                <a:cs typeface="Times New Roman" pitchFamily="18" charset="0"/>
              </a:rPr>
              <a:t>bulunmalıdır.</a:t>
            </a:r>
            <a:endParaRPr lang="tr-TR" dirty="0">
              <a:latin typeface="Times New Roman" pitchFamily="18" charset="0"/>
              <a:cs typeface="Times New Roman" pitchFamily="18" charset="0"/>
            </a:endParaRPr>
          </a:p>
          <a:p>
            <a:endParaRPr lang="tr-TR" dirty="0"/>
          </a:p>
        </p:txBody>
      </p:sp>
    </p:spTree>
    <p:extLst>
      <p:ext uri="{BB962C8B-B14F-4D97-AF65-F5344CB8AC3E}">
        <p14:creationId xmlns:p14="http://schemas.microsoft.com/office/powerpoint/2010/main" val="2553123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www.cu.edu.tr/storage/kurumsal/Cu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404664"/>
            <a:ext cx="858515" cy="651020"/>
          </a:xfrm>
          <a:prstGeom prst="rect">
            <a:avLst/>
          </a:prstGeom>
          <a:noFill/>
          <a:extLst>
            <a:ext uri="{909E8E84-426E-40DD-AFC4-6F175D3DCCD1}">
              <a14:hiddenFill xmlns:a14="http://schemas.microsoft.com/office/drawing/2010/main">
                <a:solidFill>
                  <a:srgbClr val="FFFFFF"/>
                </a:solidFill>
              </a14:hiddenFill>
            </a:ext>
          </a:extLst>
        </p:spPr>
      </p:pic>
      <p:sp>
        <p:nvSpPr>
          <p:cNvPr id="7" name="6 İçerik Yer Tutucusu"/>
          <p:cNvSpPr>
            <a:spLocks noGrp="1"/>
          </p:cNvSpPr>
          <p:nvPr>
            <p:ph idx="1"/>
          </p:nvPr>
        </p:nvSpPr>
        <p:spPr>
          <a:solidFill>
            <a:schemeClr val="accent1">
              <a:lumMod val="20000"/>
              <a:lumOff val="80000"/>
            </a:schemeClr>
          </a:solidFill>
        </p:spPr>
        <p:txBody>
          <a:bodyPr>
            <a:normAutofit lnSpcReduction="10000"/>
          </a:bodyPr>
          <a:lstStyle/>
          <a:p>
            <a:pPr marL="0" indent="0">
              <a:buNone/>
            </a:pPr>
            <a:r>
              <a:rPr lang="tr-TR" sz="1800" dirty="0" smtClean="0">
                <a:latin typeface="Times New Roman" pitchFamily="18" charset="0"/>
                <a:cs typeface="Times New Roman" pitchFamily="18" charset="0"/>
              </a:rPr>
              <a:t>14. Bu </a:t>
            </a:r>
            <a:r>
              <a:rPr lang="tr-TR" sz="1800" dirty="0">
                <a:latin typeface="Times New Roman" pitchFamily="18" charset="0"/>
                <a:cs typeface="Times New Roman" pitchFamily="18" charset="0"/>
              </a:rPr>
              <a:t>bölümde yer alan sistemlerle ilgili uygulama okulundan uygulamalı olarak bilgi alınacaktır. </a:t>
            </a:r>
          </a:p>
          <a:p>
            <a:pPr marL="0" indent="0">
              <a:buNone/>
            </a:pPr>
            <a:r>
              <a:rPr lang="tr-TR" sz="1800" dirty="0">
                <a:latin typeface="Times New Roman" pitchFamily="18" charset="0"/>
                <a:cs typeface="Times New Roman" pitchFamily="18" charset="0"/>
              </a:rPr>
              <a:t>✔	E-OKUL</a:t>
            </a:r>
          </a:p>
          <a:p>
            <a:pPr marL="0" indent="0">
              <a:buNone/>
            </a:pPr>
            <a:r>
              <a:rPr lang="tr-TR" sz="1800" dirty="0">
                <a:latin typeface="Times New Roman" pitchFamily="18" charset="0"/>
                <a:cs typeface="Times New Roman" pitchFamily="18" charset="0"/>
              </a:rPr>
              <a:t>✔	Milli Eğitim Bakanlığı Bilgi İşlem Sistemi (MEBBİS)</a:t>
            </a:r>
          </a:p>
          <a:p>
            <a:pPr marL="0" indent="0">
              <a:buNone/>
            </a:pPr>
            <a:r>
              <a:rPr lang="tr-TR" sz="1800" dirty="0">
                <a:latin typeface="Times New Roman" pitchFamily="18" charset="0"/>
                <a:cs typeface="Times New Roman" pitchFamily="18" charset="0"/>
              </a:rPr>
              <a:t>✔	TEFBİS (Türkiye’de Eğitimin Finansmanı ve Eğitim Harcamaları Bilgi Yönetim Sistemi)</a:t>
            </a:r>
          </a:p>
          <a:p>
            <a:pPr marL="0" indent="0">
              <a:buNone/>
            </a:pPr>
            <a:r>
              <a:rPr lang="tr-TR" sz="1800" dirty="0">
                <a:latin typeface="Times New Roman" pitchFamily="18" charset="0"/>
                <a:cs typeface="Times New Roman" pitchFamily="18" charset="0"/>
              </a:rPr>
              <a:t>✔	KBS (Kamu Harcama ve Muhasebe Bilişim Sistemi)</a:t>
            </a:r>
          </a:p>
          <a:p>
            <a:pPr marL="0" indent="0">
              <a:buNone/>
            </a:pPr>
            <a:r>
              <a:rPr lang="tr-TR" sz="1800" dirty="0">
                <a:latin typeface="Times New Roman" pitchFamily="18" charset="0"/>
                <a:cs typeface="Times New Roman" pitchFamily="18" charset="0"/>
              </a:rPr>
              <a:t>✔	MEB’in Birimleri ile İlgili Siteleri</a:t>
            </a:r>
          </a:p>
          <a:p>
            <a:pPr marL="0" indent="0">
              <a:buNone/>
            </a:pPr>
            <a:r>
              <a:rPr lang="tr-TR" sz="1800" dirty="0">
                <a:latin typeface="Times New Roman" pitchFamily="18" charset="0"/>
                <a:cs typeface="Times New Roman" pitchFamily="18" charset="0"/>
              </a:rPr>
              <a:t>✔	Açık Öğretim Kurumları (Açık Öğretim Ortaokulu, Açık Öğretim </a:t>
            </a:r>
            <a:r>
              <a:rPr lang="tr-TR" sz="1800" dirty="0" smtClean="0">
                <a:latin typeface="Times New Roman" pitchFamily="18" charset="0"/>
                <a:cs typeface="Times New Roman" pitchFamily="18" charset="0"/>
              </a:rPr>
              <a:t>Lisesi)</a:t>
            </a:r>
          </a:p>
          <a:p>
            <a:pPr marL="0" indent="0">
              <a:buNone/>
            </a:pPr>
            <a:r>
              <a:rPr lang="tr-TR" sz="1800" dirty="0" smtClean="0">
                <a:latin typeface="Times New Roman" pitchFamily="18" charset="0"/>
                <a:cs typeface="Times New Roman" pitchFamily="18" charset="0"/>
              </a:rPr>
              <a:t>15</a:t>
            </a:r>
            <a:r>
              <a:rPr lang="tr-TR" sz="1800" dirty="0">
                <a:latin typeface="Times New Roman" pitchFamily="18" charset="0"/>
                <a:cs typeface="Times New Roman" pitchFamily="18" charset="0"/>
              </a:rPr>
              <a:t>.	Anabilim dallarına göre, yapılan etkinliklerin haftalık raporları </a:t>
            </a:r>
          </a:p>
          <a:p>
            <a:pPr marL="0" indent="0">
              <a:buNone/>
            </a:pPr>
            <a:endParaRPr lang="tr-TR" dirty="0"/>
          </a:p>
        </p:txBody>
      </p:sp>
      <p:sp>
        <p:nvSpPr>
          <p:cNvPr id="2" name="Dikdörtgen 1"/>
          <p:cNvSpPr/>
          <p:nvPr/>
        </p:nvSpPr>
        <p:spPr>
          <a:xfrm>
            <a:off x="1187624" y="548680"/>
            <a:ext cx="6192688" cy="648072"/>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tx1"/>
                </a:solidFill>
                <a:latin typeface="Times New Roman" pitchFamily="18" charset="0"/>
                <a:cs typeface="Times New Roman" pitchFamily="18" charset="0"/>
              </a:rPr>
              <a:t>ÖĞRETMENLİK UYGULAMASI-I DOSYASINDA BULUNMASI GEREKEN BELGELER </a:t>
            </a:r>
            <a:endParaRPr lang="tr-TR" b="1" dirty="0">
              <a:solidFill>
                <a:schemeClr val="tx1"/>
              </a:solidFill>
              <a:latin typeface="Times New Roman" pitchFamily="18" charset="0"/>
              <a:cs typeface="Times New Roman" pitchFamily="18" charset="0"/>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3946" y="452028"/>
            <a:ext cx="792163"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3123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989971" y="480123"/>
            <a:ext cx="6966405" cy="707886"/>
          </a:xfrm>
          <a:prstGeom prst="rect">
            <a:avLst/>
          </a:prstGeom>
          <a:solidFill>
            <a:schemeClr val="accent1"/>
          </a:solidFill>
        </p:spPr>
        <p:txBody>
          <a:bodyPr wrap="square" rtlCol="0">
            <a:spAutoFit/>
          </a:bodyPr>
          <a:lstStyle/>
          <a:p>
            <a:r>
              <a:rPr lang="tr-TR" sz="2000" dirty="0" smtClean="0">
                <a:latin typeface="Times New Roman" pitchFamily="18" charset="0"/>
                <a:cs typeface="Times New Roman" pitchFamily="18" charset="0"/>
              </a:rPr>
              <a:t>ÖĞRETMENLİK UYGULAMASI-I DERSİ ETKİNLİK TAKVİMİ</a:t>
            </a:r>
            <a:endParaRPr lang="tr-TR" sz="2000" dirty="0">
              <a:latin typeface="Times New Roman" pitchFamily="18" charset="0"/>
              <a:cs typeface="Times New Roman" pitchFamily="18" charset="0"/>
            </a:endParaRPr>
          </a:p>
        </p:txBody>
      </p:sp>
      <p:pic>
        <p:nvPicPr>
          <p:cNvPr id="5" name="Picture 2" descr="https://www.cu.edu.tr/storage/kurumsal/Cu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404664"/>
            <a:ext cx="858515" cy="65102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0877" y="404664"/>
            <a:ext cx="792163"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989970" y="1434230"/>
            <a:ext cx="7398453" cy="487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3123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989971" y="480123"/>
            <a:ext cx="6822389" cy="707886"/>
          </a:xfrm>
          <a:prstGeom prst="rect">
            <a:avLst/>
          </a:prstGeom>
          <a:solidFill>
            <a:schemeClr val="accent1"/>
          </a:solidFill>
        </p:spPr>
        <p:txBody>
          <a:bodyPr wrap="square" rtlCol="0">
            <a:spAutoFit/>
          </a:bodyPr>
          <a:lstStyle/>
          <a:p>
            <a:r>
              <a:rPr lang="tr-TR" sz="2000" dirty="0" smtClean="0">
                <a:latin typeface="Times New Roman" pitchFamily="18" charset="0"/>
                <a:cs typeface="Times New Roman" pitchFamily="18" charset="0"/>
              </a:rPr>
              <a:t>ÖĞRETMENLİK UYGULAMASI-I DERSİ ETKİNLİK TAKVİMİ</a:t>
            </a:r>
            <a:endParaRPr lang="tr-TR" sz="2000" dirty="0">
              <a:latin typeface="Times New Roman" pitchFamily="18" charset="0"/>
              <a:cs typeface="Times New Roman" pitchFamily="18" charset="0"/>
            </a:endParaRPr>
          </a:p>
        </p:txBody>
      </p:sp>
      <p:pic>
        <p:nvPicPr>
          <p:cNvPr id="5" name="Picture 2" descr="https://www.cu.edu.tr/storage/kurumsal/Cu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404664"/>
            <a:ext cx="858515" cy="65102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3337" y="309486"/>
            <a:ext cx="792163"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4011" y="1175067"/>
            <a:ext cx="7494413" cy="491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3123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Unvan 1"/>
          <p:cNvSpPr txBox="1">
            <a:spLocks/>
          </p:cNvSpPr>
          <p:nvPr/>
        </p:nvSpPr>
        <p:spPr>
          <a:xfrm>
            <a:off x="822959" y="1296106"/>
            <a:ext cx="7508777" cy="540609"/>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endParaRPr lang="tr-TR" sz="2500" dirty="0">
              <a:solidFill>
                <a:schemeClr val="tx1"/>
              </a:solidFill>
              <a:latin typeface="Times New Roman" panose="02020603050405020304" pitchFamily="18" charset="0"/>
              <a:cs typeface="Times New Roman" panose="02020603050405020304" pitchFamily="18" charset="0"/>
            </a:endParaRPr>
          </a:p>
        </p:txBody>
      </p:sp>
      <p:sp>
        <p:nvSpPr>
          <p:cNvPr id="4" name="Metin kutusu 3"/>
          <p:cNvSpPr txBox="1"/>
          <p:nvPr/>
        </p:nvSpPr>
        <p:spPr>
          <a:xfrm>
            <a:off x="1133987" y="552131"/>
            <a:ext cx="6686038" cy="400110"/>
          </a:xfrm>
          <a:prstGeom prst="rect">
            <a:avLst/>
          </a:prstGeom>
          <a:solidFill>
            <a:schemeClr val="accent1"/>
          </a:solidFill>
        </p:spPr>
        <p:txBody>
          <a:bodyPr wrap="square" rtlCol="0">
            <a:spAutoFit/>
          </a:bodyPr>
          <a:lstStyle/>
          <a:p>
            <a:r>
              <a:rPr lang="tr-TR" sz="2000" dirty="0" smtClean="0">
                <a:latin typeface="Times New Roman" pitchFamily="18" charset="0"/>
                <a:cs typeface="Times New Roman" pitchFamily="18" charset="0"/>
              </a:rPr>
              <a:t>ÖĞRETMENLİK UYGULAMASI-II DERSİ </a:t>
            </a:r>
            <a:endParaRPr lang="tr-TR" sz="2000" dirty="0">
              <a:latin typeface="Times New Roman" pitchFamily="18" charset="0"/>
              <a:cs typeface="Times New Roman" pitchFamily="18" charset="0"/>
            </a:endParaRPr>
          </a:p>
        </p:txBody>
      </p:sp>
      <p:pic>
        <p:nvPicPr>
          <p:cNvPr id="5" name="Picture 2" descr="https://www.cu.edu.tr/storage/kurumsal/Cu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476672"/>
            <a:ext cx="858515" cy="65102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5654" y="433838"/>
            <a:ext cx="792163"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İçerik Yer Tutucusu 5"/>
          <p:cNvSpPr>
            <a:spLocks noGrp="1"/>
          </p:cNvSpPr>
          <p:nvPr>
            <p:ph idx="1"/>
          </p:nvPr>
        </p:nvSpPr>
        <p:spPr>
          <a:xfrm>
            <a:off x="822959" y="1845734"/>
            <a:ext cx="7508777" cy="4391578"/>
          </a:xfrm>
          <a:solidFill>
            <a:schemeClr val="accent1">
              <a:lumMod val="20000"/>
              <a:lumOff val="80000"/>
            </a:schemeClr>
          </a:solidFill>
        </p:spPr>
        <p:txBody>
          <a:bodyPr>
            <a:noAutofit/>
          </a:bodyPr>
          <a:lstStyle/>
          <a:p>
            <a:r>
              <a:rPr lang="tr-TR" sz="1600" dirty="0">
                <a:latin typeface="Times New Roman" pitchFamily="18" charset="0"/>
                <a:cs typeface="Times New Roman" pitchFamily="18" charset="0"/>
              </a:rPr>
              <a:t>Öğretmenlik Uygulaması-II dersi kapsamında uygulama öğrencilerinden, her hafta uygulama öğretmenlerini gözlemlemeleri, ek olarak ilerleyen sayfalarda belirtilen etkinlikleri sırası ile yapıp en az sekiz hafta ders anlatarak etkinlik raporlarını yazmaları beklenmektedir.</a:t>
            </a:r>
          </a:p>
          <a:p>
            <a:r>
              <a:rPr lang="tr-TR" sz="1600" b="1" dirty="0">
                <a:latin typeface="Times New Roman" pitchFamily="18" charset="0"/>
                <a:cs typeface="Times New Roman" pitchFamily="18" charset="0"/>
              </a:rPr>
              <a:t>Uygulama Yönergesi</a:t>
            </a:r>
          </a:p>
          <a:p>
            <a:r>
              <a:rPr lang="tr-TR" sz="1600" dirty="0" smtClean="0">
                <a:latin typeface="Times New Roman" pitchFamily="18" charset="0"/>
                <a:cs typeface="Times New Roman" pitchFamily="18" charset="0"/>
              </a:rPr>
              <a:t>1.Uygulama </a:t>
            </a:r>
            <a:r>
              <a:rPr lang="tr-TR" sz="1600" dirty="0">
                <a:latin typeface="Times New Roman" pitchFamily="18" charset="0"/>
                <a:cs typeface="Times New Roman" pitchFamily="18" charset="0"/>
              </a:rPr>
              <a:t>öğrencileri için Milli Eğitim Bakanlığına Bağlı Eğitim Öğretim Kurumlarında Yapacakları Öğretmenlik Uygulamasına İlişkin Yönergede (dördüncü bölüm madde 7); “Her bir dönemde uygulama öğrencisi uygulama öğretmeninin gözetiminde farklı haftalarda olmak </a:t>
            </a:r>
            <a:r>
              <a:rPr lang="tr-TR" sz="1600" b="1" dirty="0">
                <a:latin typeface="Times New Roman" pitchFamily="18" charset="0"/>
                <a:cs typeface="Times New Roman" pitchFamily="18" charset="0"/>
              </a:rPr>
              <a:t>üzere en az 8 (sekiz) defa fiilen ders </a:t>
            </a:r>
            <a:r>
              <a:rPr lang="tr-TR" sz="1600" dirty="0">
                <a:latin typeface="Times New Roman" pitchFamily="18" charset="0"/>
                <a:cs typeface="Times New Roman" pitchFamily="18" charset="0"/>
              </a:rPr>
              <a:t>anlatır. Uygulama öğrencisinin fiilen anlatacağı ders saati; ilgili dersin haftalık ders çizelgesinde </a:t>
            </a:r>
            <a:r>
              <a:rPr lang="tr-TR" sz="1600" b="1" dirty="0">
                <a:latin typeface="Times New Roman" pitchFamily="18" charset="0"/>
                <a:cs typeface="Times New Roman" pitchFamily="18" charset="0"/>
              </a:rPr>
              <a:t>ders saati 1-2 saat olanlarda 10 (on) saatten, 3 (üç) ve üzeri olanlarda ise 20 (yirmi) saatten az olmayacak şekilde planlanı</a:t>
            </a:r>
            <a:r>
              <a:rPr lang="tr-TR" sz="1600" dirty="0">
                <a:latin typeface="Times New Roman" pitchFamily="18" charset="0"/>
                <a:cs typeface="Times New Roman" pitchFamily="18" charset="0"/>
              </a:rPr>
              <a:t>r.” ifadesi yer almaktadır. Bu bilgi kapsamında uygulama öğrencisi ve uygulama öğretmeni ile işbirliği içerisinde olarak belirlenen gün ve saatlerde uygulama öğrencisi dersini planlar, uygular ve diğer paydaşlardan performansı hakkında geri bildirim alır</a:t>
            </a:r>
            <a:r>
              <a:rPr lang="tr-TR" sz="1600" dirty="0" smtClean="0">
                <a:latin typeface="Times New Roman" pitchFamily="18" charset="0"/>
                <a:cs typeface="Times New Roman" pitchFamily="18" charset="0"/>
              </a:rPr>
              <a:t>.</a:t>
            </a:r>
          </a:p>
          <a:p>
            <a:r>
              <a:rPr lang="tr-TR" sz="1600" dirty="0" smtClean="0">
                <a:latin typeface="Times New Roman" pitchFamily="18" charset="0"/>
                <a:cs typeface="Times New Roman" pitchFamily="18" charset="0"/>
              </a:rPr>
              <a:t> </a:t>
            </a:r>
            <a:endParaRPr lang="tr-TR" sz="1600" dirty="0">
              <a:latin typeface="Times New Roman" pitchFamily="18" charset="0"/>
              <a:cs typeface="Times New Roman" pitchFamily="18" charset="0"/>
            </a:endParaRPr>
          </a:p>
        </p:txBody>
      </p:sp>
    </p:spTree>
    <p:extLst>
      <p:ext uri="{BB962C8B-B14F-4D97-AF65-F5344CB8AC3E}">
        <p14:creationId xmlns:p14="http://schemas.microsoft.com/office/powerpoint/2010/main" val="278392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www.cu.edu.tr/storage/kurumsal/Cu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476672"/>
            <a:ext cx="858515" cy="651020"/>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1259632" y="539734"/>
            <a:ext cx="6408712" cy="5931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chemeClr val="tx1"/>
                </a:solidFill>
                <a:latin typeface="Times New Roman" pitchFamily="18" charset="0"/>
                <a:cs typeface="Times New Roman" pitchFamily="18" charset="0"/>
              </a:rPr>
              <a:t>ÖĞRETMENLİK UYGULAMASI-II DERSİ YÖNERGESİ </a:t>
            </a:r>
            <a:endParaRPr lang="tr-TR" sz="2000" b="1" dirty="0">
              <a:solidFill>
                <a:schemeClr val="tx1"/>
              </a:solidFill>
              <a:latin typeface="Times New Roman" pitchFamily="18" charset="0"/>
              <a:cs typeface="Times New Roman" pitchFamily="18" charset="0"/>
            </a:endParaRPr>
          </a:p>
        </p:txBody>
      </p:sp>
      <p:sp>
        <p:nvSpPr>
          <p:cNvPr id="3" name="Dikdörtgen 2"/>
          <p:cNvSpPr/>
          <p:nvPr/>
        </p:nvSpPr>
        <p:spPr>
          <a:xfrm>
            <a:off x="682172" y="1772816"/>
            <a:ext cx="7778260" cy="4339650"/>
          </a:xfrm>
          <a:prstGeom prst="rect">
            <a:avLst/>
          </a:prstGeom>
          <a:solidFill>
            <a:schemeClr val="accent1">
              <a:lumMod val="20000"/>
              <a:lumOff val="80000"/>
            </a:schemeClr>
          </a:solidFill>
        </p:spPr>
        <p:txBody>
          <a:bodyPr wrap="square">
            <a:spAutoFit/>
          </a:bodyPr>
          <a:lstStyle/>
          <a:p>
            <a:r>
              <a:rPr lang="tr-TR" sz="1600" dirty="0">
                <a:latin typeface="Times New Roman" pitchFamily="18" charset="0"/>
                <a:cs typeface="Times New Roman" pitchFamily="18" charset="0"/>
              </a:rPr>
              <a:t>Uygulama öğrencileri dönem içinde anlattıkları her ders için  öz değerlendirme formu, ders planı kontrol listesi doldurmak ve kendi performanslarını değerlendirmek durumundadırlar. Ayrıca akran değerlendirmesi de mümkünse yapılmalıdır</a:t>
            </a:r>
            <a:r>
              <a:rPr lang="tr-TR" sz="1600" dirty="0"/>
              <a:t>. </a:t>
            </a:r>
            <a:r>
              <a:rPr lang="tr-TR" sz="1600" dirty="0">
                <a:latin typeface="Times New Roman" pitchFamily="18" charset="0"/>
                <a:cs typeface="Times New Roman" pitchFamily="18" charset="0"/>
              </a:rPr>
              <a:t>Uygulama öğretim elemanı bu süreç içerisinde, </a:t>
            </a:r>
            <a:r>
              <a:rPr lang="tr-TR" sz="1600" b="1" dirty="0">
                <a:latin typeface="Times New Roman" pitchFamily="18" charset="0"/>
                <a:cs typeface="Times New Roman" pitchFamily="18" charset="0"/>
              </a:rPr>
              <a:t>en az 2 kez </a:t>
            </a:r>
            <a:r>
              <a:rPr lang="tr-TR" sz="1600" dirty="0">
                <a:latin typeface="Times New Roman" pitchFamily="18" charset="0"/>
                <a:cs typeface="Times New Roman" pitchFamily="18" charset="0"/>
              </a:rPr>
              <a:t>her uygulama öğrencisini gözlemler (</a:t>
            </a:r>
            <a:r>
              <a:rPr lang="tr-TR" sz="1600" b="1" dirty="0">
                <a:latin typeface="Times New Roman" pitchFamily="18" charset="0"/>
                <a:cs typeface="Times New Roman" pitchFamily="18" charset="0"/>
              </a:rPr>
              <a:t>Ek-1). </a:t>
            </a:r>
            <a:r>
              <a:rPr lang="tr-TR" sz="1600" dirty="0">
                <a:latin typeface="Times New Roman" pitchFamily="18" charset="0"/>
                <a:cs typeface="Times New Roman" pitchFamily="18" charset="0"/>
              </a:rPr>
              <a:t>Gerekli gördüğü takdirde daha sık izleyebilir</a:t>
            </a:r>
            <a:r>
              <a:rPr lang="tr-TR" sz="1600" dirty="0" smtClean="0">
                <a:latin typeface="Times New Roman" pitchFamily="18" charset="0"/>
                <a:cs typeface="Times New Roman" pitchFamily="18" charset="0"/>
              </a:rPr>
              <a:t>.</a:t>
            </a:r>
          </a:p>
          <a:p>
            <a:r>
              <a:rPr lang="tr-TR" sz="1600" dirty="0" smtClean="0">
                <a:latin typeface="Times New Roman" pitchFamily="18" charset="0"/>
                <a:cs typeface="Times New Roman" pitchFamily="18" charset="0"/>
              </a:rPr>
              <a:t>Uygulama </a:t>
            </a:r>
            <a:r>
              <a:rPr lang="tr-TR" sz="1600" dirty="0">
                <a:latin typeface="Times New Roman" pitchFamily="18" charset="0"/>
                <a:cs typeface="Times New Roman" pitchFamily="18" charset="0"/>
              </a:rPr>
              <a:t>öğretim elemanının uygulama öğrencisini gözlemlediği günlerde dönüt verme işlemi; uygulama öğretmeni, uygulama öğretim elemanı ve uygulama öğrencisi ile birlikte yapılmalıdır. </a:t>
            </a:r>
          </a:p>
          <a:p>
            <a:r>
              <a:rPr lang="tr-TR" sz="1600" dirty="0">
                <a:latin typeface="Times New Roman" pitchFamily="18" charset="0"/>
                <a:cs typeface="Times New Roman" pitchFamily="18" charset="0"/>
              </a:rPr>
              <a:t>Uygulama öğrencisi her ders anlatımı yaptığında, uygulama öğretmeni </a:t>
            </a:r>
            <a:r>
              <a:rPr lang="tr-TR" sz="1600" dirty="0" err="1">
                <a:latin typeface="Times New Roman" pitchFamily="18" charset="0"/>
                <a:cs typeface="Times New Roman" pitchFamily="18" charset="0"/>
              </a:rPr>
              <a:t>MEBBİS’te</a:t>
            </a:r>
            <a:r>
              <a:rPr lang="tr-TR" sz="1600" dirty="0">
                <a:latin typeface="Times New Roman" pitchFamily="18" charset="0"/>
                <a:cs typeface="Times New Roman" pitchFamily="18" charset="0"/>
              </a:rPr>
              <a:t> bulunan ve ayrıca öğrenci tarafından kendisine çıktısı verilen değerlendirme formu </a:t>
            </a:r>
            <a:r>
              <a:rPr lang="tr-TR" sz="1600" b="1" dirty="0">
                <a:latin typeface="Times New Roman" pitchFamily="18" charset="0"/>
                <a:cs typeface="Times New Roman" pitchFamily="18" charset="0"/>
              </a:rPr>
              <a:t>(Ek-2</a:t>
            </a:r>
            <a:r>
              <a:rPr lang="tr-TR" sz="1600" dirty="0">
                <a:latin typeface="Times New Roman" pitchFamily="18" charset="0"/>
                <a:cs typeface="Times New Roman" pitchFamily="18" charset="0"/>
              </a:rPr>
              <a:t>) aracılığı ile uygulama öğrencisine yazılı dönüt verir. Bu dönütler aday her ders anlatımı gerçekleştirdikten sonra </a:t>
            </a:r>
            <a:r>
              <a:rPr lang="tr-TR" sz="1600" dirty="0" err="1">
                <a:latin typeface="Times New Roman" pitchFamily="18" charset="0"/>
                <a:cs typeface="Times New Roman" pitchFamily="18" charset="0"/>
              </a:rPr>
              <a:t>MEBBİS’e</a:t>
            </a:r>
            <a:r>
              <a:rPr lang="tr-TR" sz="1600" dirty="0">
                <a:latin typeface="Times New Roman" pitchFamily="18" charset="0"/>
                <a:cs typeface="Times New Roman" pitchFamily="18" charset="0"/>
              </a:rPr>
              <a:t> işlenir</a:t>
            </a:r>
            <a:r>
              <a:rPr lang="tr-TR" sz="1600" dirty="0" smtClean="0">
                <a:latin typeface="Times New Roman" pitchFamily="18" charset="0"/>
                <a:cs typeface="Times New Roman" pitchFamily="18" charset="0"/>
              </a:rPr>
              <a:t>.</a:t>
            </a:r>
          </a:p>
          <a:p>
            <a:r>
              <a:rPr lang="tr-TR" sz="1600" dirty="0" smtClean="0">
                <a:latin typeface="Times New Roman" pitchFamily="18" charset="0"/>
                <a:cs typeface="Times New Roman" pitchFamily="18" charset="0"/>
              </a:rPr>
              <a:t> </a:t>
            </a:r>
            <a:r>
              <a:rPr lang="tr-TR" sz="1600" dirty="0">
                <a:latin typeface="Times New Roman" pitchFamily="18" charset="0"/>
                <a:cs typeface="Times New Roman" pitchFamily="18" charset="0"/>
              </a:rPr>
              <a:t>Dönem sonunda uygulama öğretim elemanının öğrenciyi değerlendirmek için kullandığı değerlendirme formunun da  https://uod.meb.gov.tr/ adresi üzerinden MEBBİS sistemine girişi sağlanır</a:t>
            </a:r>
          </a:p>
          <a:p>
            <a:endParaRPr lang="tr-TR" dirty="0" smtClean="0"/>
          </a:p>
          <a:p>
            <a:endParaRPr lang="tr-TR"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60" y="444894"/>
            <a:ext cx="792163"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6547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www.cu.edu.tr/storage/kurumsal/Cu_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620688"/>
            <a:ext cx="858515" cy="65102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0392" y="620688"/>
            <a:ext cx="792163"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ikdörtgen 2"/>
          <p:cNvSpPr/>
          <p:nvPr/>
        </p:nvSpPr>
        <p:spPr>
          <a:xfrm>
            <a:off x="1547664" y="620688"/>
            <a:ext cx="6336704"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chemeClr val="tx1"/>
                </a:solidFill>
                <a:latin typeface="Times New Roman" pitchFamily="18" charset="0"/>
                <a:cs typeface="Times New Roman" pitchFamily="18" charset="0"/>
              </a:rPr>
              <a:t>ÖĞRETMENLİK UYGULAMASI-II DERSİ YÖNERGESİ </a:t>
            </a:r>
            <a:endParaRPr lang="tr-TR" sz="2000" b="1" dirty="0">
              <a:solidFill>
                <a:schemeClr val="tx1"/>
              </a:solidFill>
              <a:latin typeface="Times New Roman" pitchFamily="18" charset="0"/>
              <a:cs typeface="Times New Roman" pitchFamily="18" charset="0"/>
            </a:endParaRPr>
          </a:p>
        </p:txBody>
      </p:sp>
      <p:sp>
        <p:nvSpPr>
          <p:cNvPr id="7" name="İçerik Yer Tutucusu 6"/>
          <p:cNvSpPr>
            <a:spLocks noGrp="1"/>
          </p:cNvSpPr>
          <p:nvPr>
            <p:ph idx="1"/>
          </p:nvPr>
        </p:nvSpPr>
        <p:spPr>
          <a:solidFill>
            <a:schemeClr val="accent1">
              <a:lumMod val="20000"/>
              <a:lumOff val="80000"/>
            </a:schemeClr>
          </a:solidFill>
        </p:spPr>
        <p:txBody>
          <a:bodyPr/>
          <a:lstStyle/>
          <a:p>
            <a:r>
              <a:rPr lang="tr-TR" sz="1600" dirty="0">
                <a:latin typeface="Times New Roman" pitchFamily="18" charset="0"/>
                <a:cs typeface="Times New Roman" pitchFamily="18" charset="0"/>
              </a:rPr>
              <a:t>Her uygulama öğrencisi ders anlatımı sırasında akranının ders performansını izleyecek, akran değerlendirme formunu (Ek-3)  dolduracak ve dönem sonu raporlarına ekleyecektir.</a:t>
            </a:r>
          </a:p>
          <a:p>
            <a:r>
              <a:rPr lang="tr-TR" sz="1600" dirty="0">
                <a:latin typeface="Times New Roman" pitchFamily="18" charset="0"/>
                <a:cs typeface="Times New Roman" pitchFamily="18" charset="0"/>
              </a:rPr>
              <a:t>Her uygulama öğrencisi ders planını hazırladıktan sonra ders planı kontrol listesini   </a:t>
            </a:r>
            <a:r>
              <a:rPr lang="tr-TR" sz="1600" b="1" dirty="0">
                <a:latin typeface="Times New Roman" pitchFamily="18" charset="0"/>
                <a:cs typeface="Times New Roman" pitchFamily="18" charset="0"/>
              </a:rPr>
              <a:t>(Ek-4) </a:t>
            </a:r>
            <a:r>
              <a:rPr lang="tr-TR" sz="1600" dirty="0">
                <a:latin typeface="Times New Roman" pitchFamily="18" charset="0"/>
                <a:cs typeface="Times New Roman" pitchFamily="18" charset="0"/>
              </a:rPr>
              <a:t> doldurarak hazırlıklarının tam olduğundan emin olacaktır. Ayrıca ders anlatımından sonra kendi uygulama performansı ile ilgili öz değerlendirme formunu </a:t>
            </a:r>
            <a:r>
              <a:rPr lang="tr-TR" sz="1600" b="1" dirty="0">
                <a:latin typeface="Times New Roman" pitchFamily="18" charset="0"/>
                <a:cs typeface="Times New Roman" pitchFamily="18" charset="0"/>
              </a:rPr>
              <a:t>(Ek-5) </a:t>
            </a:r>
            <a:r>
              <a:rPr lang="tr-TR" sz="1600" dirty="0">
                <a:latin typeface="Times New Roman" pitchFamily="18" charset="0"/>
                <a:cs typeface="Times New Roman" pitchFamily="18" charset="0"/>
              </a:rPr>
              <a:t>dolduracak ve dönem sonu raporlarına ekleyeceklerdir</a:t>
            </a:r>
            <a:r>
              <a:rPr lang="tr-TR" dirty="0"/>
              <a:t>. </a:t>
            </a:r>
          </a:p>
          <a:p>
            <a:endParaRPr lang="tr-TR" dirty="0"/>
          </a:p>
        </p:txBody>
      </p:sp>
    </p:spTree>
    <p:extLst>
      <p:ext uri="{BB962C8B-B14F-4D97-AF65-F5344CB8AC3E}">
        <p14:creationId xmlns:p14="http://schemas.microsoft.com/office/powerpoint/2010/main" val="2946099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solidFill>
            <a:schemeClr val="accent1">
              <a:lumMod val="20000"/>
              <a:lumOff val="80000"/>
            </a:schemeClr>
          </a:solidFill>
        </p:spPr>
        <p:txBody>
          <a:bodyPr>
            <a:normAutofit/>
          </a:bodyPr>
          <a:lstStyle/>
          <a:p>
            <a:r>
              <a:rPr lang="tr-TR" sz="1800" dirty="0">
                <a:latin typeface="Times New Roman" pitchFamily="18" charset="0"/>
                <a:cs typeface="Times New Roman" pitchFamily="18" charset="0"/>
              </a:rPr>
              <a:t>Uygulama derslerinin üniversitede işlenen 2 saatlik teorik kısmında %80, uygulama okulunda işlenen uygulama kısmında ise %100 devam koşulu aranmaktadır. Uygulama öğrencisi sağlık vb. herhangi önemli bir sebeple </a:t>
            </a:r>
            <a:r>
              <a:rPr lang="tr-TR" sz="1800" b="1" dirty="0">
                <a:latin typeface="Times New Roman" pitchFamily="18" charset="0"/>
                <a:cs typeface="Times New Roman" pitchFamily="18" charset="0"/>
              </a:rPr>
              <a:t>uygulamaya katılamayacaksa önceden uygulama öğretmeni ve uygulama öğretim elemanına haber verir. </a:t>
            </a:r>
            <a:r>
              <a:rPr lang="tr-TR" sz="1800" dirty="0">
                <a:latin typeface="Times New Roman" pitchFamily="18" charset="0"/>
                <a:cs typeface="Times New Roman" pitchFamily="18" charset="0"/>
              </a:rPr>
              <a:t>Başka bir gün kaçırdığı gün veya saati telafi etmek </a:t>
            </a:r>
            <a:r>
              <a:rPr lang="tr-TR" sz="1800" dirty="0" smtClean="0">
                <a:latin typeface="Times New Roman" pitchFamily="18" charset="0"/>
                <a:cs typeface="Times New Roman" pitchFamily="18" charset="0"/>
              </a:rPr>
              <a:t>zorundadır.</a:t>
            </a:r>
          </a:p>
          <a:p>
            <a:r>
              <a:rPr lang="tr-TR" sz="1800" dirty="0" smtClean="0">
                <a:latin typeface="Times New Roman" pitchFamily="18" charset="0"/>
                <a:cs typeface="Times New Roman" pitchFamily="18" charset="0"/>
              </a:rPr>
              <a:t>Uygulama </a:t>
            </a:r>
            <a:r>
              <a:rPr lang="tr-TR" sz="1800" dirty="0">
                <a:latin typeface="Times New Roman" pitchFamily="18" charset="0"/>
                <a:cs typeface="Times New Roman" pitchFamily="18" charset="0"/>
              </a:rPr>
              <a:t>öğretmeni öğrencinin devamını takipten sorumludur. Öğretmen kendilerine iletilen devam çizelgesinde ilgili saatleri imzalayarak öğrencinin uygulama okulunda bulunup etkinliklere katıldığını teyit eder. Deneyimin sistematik ve olması gerektiği gibi yürütülmesi ve bu süreçte fakülte ve okulun işbirliği içerisinde olması, geleceğin öğretmenlerini yetiştirmede önemli bir rol oynamaktadır.</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416" y="413586"/>
            <a:ext cx="858837" cy="65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1517253" y="424334"/>
            <a:ext cx="6336704"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chemeClr val="tx1"/>
                </a:solidFill>
                <a:latin typeface="Times New Roman" pitchFamily="18" charset="0"/>
                <a:cs typeface="Times New Roman" pitchFamily="18" charset="0"/>
              </a:rPr>
              <a:t>ÖĞRETMENLİK UYGULAMASI-II DERSİNDE DEVAM VE DEVAMSIZLIK</a:t>
            </a:r>
            <a:endParaRPr lang="tr-TR" sz="2000" b="1" dirty="0">
              <a:solidFill>
                <a:schemeClr val="tx1"/>
              </a:solidFill>
              <a:latin typeface="Times New Roman" pitchFamily="18" charset="0"/>
              <a:cs typeface="Times New Roman" pitchFamily="18" charset="0"/>
            </a:endParaRPr>
          </a:p>
        </p:txBody>
      </p:sp>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3874" y="404664"/>
            <a:ext cx="792163"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4607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987853" y="692696"/>
            <a:ext cx="6680491" cy="523220"/>
          </a:xfrm>
          <a:prstGeom prst="rect">
            <a:avLst/>
          </a:prstGeom>
          <a:solidFill>
            <a:schemeClr val="accent1"/>
          </a:solidFill>
        </p:spPr>
        <p:txBody>
          <a:bodyPr wrap="square" rtlCol="0">
            <a:spAutoFit/>
          </a:bodyPr>
          <a:lstStyle/>
          <a:p>
            <a:r>
              <a:rPr lang="tr-TR" sz="2800" b="1" dirty="0">
                <a:latin typeface="Times New Roman" pitchFamily="18" charset="0"/>
                <a:cs typeface="Times New Roman" pitchFamily="18" charset="0"/>
              </a:rPr>
              <a:t>Sunu Akışı </a:t>
            </a:r>
          </a:p>
        </p:txBody>
      </p:sp>
      <p:pic>
        <p:nvPicPr>
          <p:cNvPr id="4" name="Picture 2" descr="https://www.cu.edu.tr/storage/kurumsal/Cu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063" y="656170"/>
            <a:ext cx="858515" cy="65102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61400"/>
            <a:ext cx="974725" cy="78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Dikdörtgen 7"/>
          <p:cNvSpPr/>
          <p:nvPr/>
        </p:nvSpPr>
        <p:spPr>
          <a:xfrm>
            <a:off x="987853" y="1916832"/>
            <a:ext cx="7472579" cy="40324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solidFill>
                  <a:schemeClr val="tx1"/>
                </a:solidFill>
                <a:latin typeface="Times New Roman" pitchFamily="18" charset="0"/>
                <a:cs typeface="Times New Roman" pitchFamily="18" charset="0"/>
              </a:rPr>
              <a:t>1.Öğretmenlik Uygulama Akışı-I</a:t>
            </a:r>
          </a:p>
          <a:p>
            <a:r>
              <a:rPr lang="tr-TR" dirty="0" smtClean="0">
                <a:solidFill>
                  <a:schemeClr val="tx1"/>
                </a:solidFill>
                <a:latin typeface="Times New Roman" pitchFamily="18" charset="0"/>
                <a:cs typeface="Times New Roman" pitchFamily="18" charset="0"/>
              </a:rPr>
              <a:t>2.Öğretmenlik Uygulama Akışı-II</a:t>
            </a:r>
          </a:p>
          <a:p>
            <a:r>
              <a:rPr lang="tr-TR" dirty="0" smtClean="0">
                <a:solidFill>
                  <a:schemeClr val="tx1"/>
                </a:solidFill>
                <a:latin typeface="Times New Roman" pitchFamily="18" charset="0"/>
                <a:cs typeface="Times New Roman" pitchFamily="18" charset="0"/>
              </a:rPr>
              <a:t>3.Öğretmenlik Uygulama Dersi-I Uygulama Yönergesi</a:t>
            </a:r>
          </a:p>
          <a:p>
            <a:r>
              <a:rPr lang="tr-TR" dirty="0" smtClean="0">
                <a:solidFill>
                  <a:schemeClr val="tx1"/>
                </a:solidFill>
                <a:latin typeface="Times New Roman" pitchFamily="18" charset="0"/>
                <a:cs typeface="Times New Roman" pitchFamily="18" charset="0"/>
              </a:rPr>
              <a:t>4.Öğretmenlik Uygulama Dersi-I Devam-Devamsızlık</a:t>
            </a:r>
          </a:p>
          <a:p>
            <a:r>
              <a:rPr lang="tr-TR" dirty="0" smtClean="0">
                <a:solidFill>
                  <a:schemeClr val="tx1"/>
                </a:solidFill>
                <a:latin typeface="Times New Roman" pitchFamily="18" charset="0"/>
                <a:cs typeface="Times New Roman" pitchFamily="18" charset="0"/>
              </a:rPr>
              <a:t>5.Öğretmenlik Uygulama Dersi-I Dosyasında Olması Gerekenler</a:t>
            </a:r>
          </a:p>
          <a:p>
            <a:r>
              <a:rPr lang="tr-TR" dirty="0" smtClean="0">
                <a:solidFill>
                  <a:schemeClr val="tx1"/>
                </a:solidFill>
                <a:latin typeface="Times New Roman" pitchFamily="18" charset="0"/>
                <a:cs typeface="Times New Roman" pitchFamily="18" charset="0"/>
              </a:rPr>
              <a:t>6.Öğretmenlik Uygulama –I Ders Etkinlik Takvimi</a:t>
            </a:r>
          </a:p>
          <a:p>
            <a:r>
              <a:rPr lang="tr-TR" dirty="0" smtClean="0">
                <a:solidFill>
                  <a:schemeClr val="tx1"/>
                </a:solidFill>
                <a:latin typeface="Times New Roman" pitchFamily="18" charset="0"/>
                <a:cs typeface="Times New Roman" pitchFamily="18" charset="0"/>
              </a:rPr>
              <a:t>7.Öğretmenlik Uygulama Dersi-II Yönergesi</a:t>
            </a:r>
          </a:p>
          <a:p>
            <a:r>
              <a:rPr lang="tr-TR" dirty="0" smtClean="0">
                <a:solidFill>
                  <a:schemeClr val="tx1"/>
                </a:solidFill>
                <a:latin typeface="Times New Roman" pitchFamily="18" charset="0"/>
                <a:cs typeface="Times New Roman" pitchFamily="18" charset="0"/>
              </a:rPr>
              <a:t>8.Öğretmenlik Uygulama Dersi-II Devam-Devamsızlık</a:t>
            </a:r>
          </a:p>
          <a:p>
            <a:r>
              <a:rPr lang="tr-TR" dirty="0" smtClean="0">
                <a:solidFill>
                  <a:schemeClr val="tx1"/>
                </a:solidFill>
                <a:latin typeface="Times New Roman" pitchFamily="18" charset="0"/>
                <a:cs typeface="Times New Roman" pitchFamily="18" charset="0"/>
              </a:rPr>
              <a:t>9.Öğretmenlik Uygulama Dersi-II Dosyasında Olması Gerekenler</a:t>
            </a:r>
          </a:p>
          <a:p>
            <a:r>
              <a:rPr lang="tr-TR" dirty="0" smtClean="0">
                <a:solidFill>
                  <a:schemeClr val="tx1"/>
                </a:solidFill>
                <a:latin typeface="Times New Roman" pitchFamily="18" charset="0"/>
                <a:cs typeface="Times New Roman" pitchFamily="18" charset="0"/>
              </a:rPr>
              <a:t>10.Öğretmenlik Uygulaması-II  Ders  Etkinlik Takvimi</a:t>
            </a:r>
          </a:p>
        </p:txBody>
      </p:sp>
    </p:spTree>
    <p:extLst>
      <p:ext uri="{BB962C8B-B14F-4D97-AF65-F5344CB8AC3E}">
        <p14:creationId xmlns:p14="http://schemas.microsoft.com/office/powerpoint/2010/main" val="34381241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solidFill>
            <a:schemeClr val="accent1">
              <a:lumMod val="20000"/>
              <a:lumOff val="80000"/>
            </a:schemeClr>
          </a:solidFill>
        </p:spPr>
        <p:txBody>
          <a:bodyPr>
            <a:normAutofit fontScale="85000" lnSpcReduction="10000"/>
          </a:bodyPr>
          <a:lstStyle/>
          <a:p>
            <a:pPr marL="0" indent="0">
              <a:buNone/>
            </a:pPr>
            <a:r>
              <a:rPr lang="tr-TR" sz="1900" b="1" dirty="0" smtClean="0">
                <a:latin typeface="Times New Roman" pitchFamily="18" charset="0"/>
                <a:cs typeface="Times New Roman" pitchFamily="18" charset="0"/>
              </a:rPr>
              <a:t>1.Öğretmenlik </a:t>
            </a:r>
            <a:r>
              <a:rPr lang="tr-TR" sz="1900" b="1" dirty="0">
                <a:latin typeface="Times New Roman" pitchFamily="18" charset="0"/>
                <a:cs typeface="Times New Roman" pitchFamily="18" charset="0"/>
              </a:rPr>
              <a:t>uygulaması değerlendirme formu: </a:t>
            </a:r>
            <a:r>
              <a:rPr lang="tr-TR" sz="1900" dirty="0">
                <a:latin typeface="Times New Roman" pitchFamily="18" charset="0"/>
                <a:cs typeface="Times New Roman" pitchFamily="18" charset="0"/>
              </a:rPr>
              <a:t>Uygulama öğretim elemanı (</a:t>
            </a:r>
            <a:r>
              <a:rPr lang="tr-TR" sz="1900" b="1" dirty="0">
                <a:latin typeface="Times New Roman" pitchFamily="18" charset="0"/>
                <a:cs typeface="Times New Roman" pitchFamily="18" charset="0"/>
              </a:rPr>
              <a:t>Ek-</a:t>
            </a:r>
            <a:r>
              <a:rPr lang="tr-TR" sz="1900" dirty="0">
                <a:latin typeface="Times New Roman" pitchFamily="18" charset="0"/>
                <a:cs typeface="Times New Roman" pitchFamily="18" charset="0"/>
              </a:rPr>
              <a:t>1) tarafından en az iki ders için, Uygulama Öğretmeni </a:t>
            </a:r>
            <a:r>
              <a:rPr lang="tr-TR" sz="1900" b="1" dirty="0">
                <a:latin typeface="Times New Roman" pitchFamily="18" charset="0"/>
                <a:cs typeface="Times New Roman" pitchFamily="18" charset="0"/>
              </a:rPr>
              <a:t>(Ek-2) </a:t>
            </a:r>
            <a:r>
              <a:rPr lang="tr-TR" sz="1900" dirty="0">
                <a:latin typeface="Times New Roman" pitchFamily="18" charset="0"/>
                <a:cs typeface="Times New Roman" pitchFamily="18" charset="0"/>
              </a:rPr>
              <a:t>tarafından uygulama yapılan her ders için ayrı ayrı doldurulur.</a:t>
            </a:r>
          </a:p>
          <a:p>
            <a:r>
              <a:rPr lang="tr-TR" sz="1900" b="1" dirty="0" smtClean="0">
                <a:latin typeface="Times New Roman" pitchFamily="18" charset="0"/>
                <a:cs typeface="Times New Roman" pitchFamily="18" charset="0"/>
              </a:rPr>
              <a:t>2.Akran </a:t>
            </a:r>
            <a:r>
              <a:rPr lang="tr-TR" sz="1900" b="1" dirty="0">
                <a:latin typeface="Times New Roman" pitchFamily="18" charset="0"/>
                <a:cs typeface="Times New Roman" pitchFamily="18" charset="0"/>
              </a:rPr>
              <a:t>değerlendirme formu: </a:t>
            </a:r>
            <a:r>
              <a:rPr lang="tr-TR" sz="1900" dirty="0">
                <a:latin typeface="Times New Roman" pitchFamily="18" charset="0"/>
                <a:cs typeface="Times New Roman" pitchFamily="18" charset="0"/>
              </a:rPr>
              <a:t>Uygulama öğrencisinin bulunduğu uygulama okulunda öğretmenlik uygulamasına devam eden diğer bir akranı tarafından doldurulur. </a:t>
            </a:r>
            <a:r>
              <a:rPr lang="tr-TR" sz="1900" b="1" dirty="0">
                <a:latin typeface="Times New Roman" pitchFamily="18" charset="0"/>
                <a:cs typeface="Times New Roman" pitchFamily="18" charset="0"/>
              </a:rPr>
              <a:t>(</a:t>
            </a:r>
            <a:r>
              <a:rPr lang="tr-TR" sz="1900" b="1" dirty="0" smtClean="0">
                <a:latin typeface="Times New Roman" pitchFamily="18" charset="0"/>
                <a:cs typeface="Times New Roman" pitchFamily="18" charset="0"/>
              </a:rPr>
              <a:t>Ek-3)</a:t>
            </a:r>
          </a:p>
          <a:p>
            <a:r>
              <a:rPr lang="tr-TR" sz="1900" b="1" dirty="0" smtClean="0">
                <a:latin typeface="Times New Roman" pitchFamily="18" charset="0"/>
                <a:cs typeface="Times New Roman" pitchFamily="18" charset="0"/>
              </a:rPr>
              <a:t>3.Öz </a:t>
            </a:r>
            <a:r>
              <a:rPr lang="tr-TR" sz="1900" b="1" dirty="0">
                <a:latin typeface="Times New Roman" pitchFamily="18" charset="0"/>
                <a:cs typeface="Times New Roman" pitchFamily="18" charset="0"/>
              </a:rPr>
              <a:t>değerlendirme formu: </a:t>
            </a:r>
            <a:r>
              <a:rPr lang="tr-TR" sz="1900" dirty="0">
                <a:latin typeface="Times New Roman" pitchFamily="18" charset="0"/>
                <a:cs typeface="Times New Roman" pitchFamily="18" charset="0"/>
              </a:rPr>
              <a:t>Uygulama öğrencisinin kendi ders anlatımı hakkındaki görüşlerini içeren formdur. Bu formdan elde edilen bilgiler, dersin üniversitede işlenen teorik kısmında, uygulama öğretim elemanı ile birlikte değerlendirilecektir. </a:t>
            </a:r>
            <a:r>
              <a:rPr lang="tr-TR" sz="1900" b="1" dirty="0">
                <a:latin typeface="Times New Roman" pitchFamily="18" charset="0"/>
                <a:cs typeface="Times New Roman" pitchFamily="18" charset="0"/>
              </a:rPr>
              <a:t>(Ek- 4)</a:t>
            </a:r>
          </a:p>
          <a:p>
            <a:r>
              <a:rPr lang="tr-TR" sz="1900" b="1" dirty="0" smtClean="0">
                <a:latin typeface="Times New Roman" pitchFamily="18" charset="0"/>
                <a:cs typeface="Times New Roman" pitchFamily="18" charset="0"/>
              </a:rPr>
              <a:t>4.Ders </a:t>
            </a:r>
            <a:r>
              <a:rPr lang="tr-TR" sz="1900" b="1" dirty="0">
                <a:latin typeface="Times New Roman" pitchFamily="18" charset="0"/>
                <a:cs typeface="Times New Roman" pitchFamily="18" charset="0"/>
              </a:rPr>
              <a:t>planı kontrol listesi: </a:t>
            </a:r>
            <a:r>
              <a:rPr lang="tr-TR" sz="1900" dirty="0">
                <a:latin typeface="Times New Roman" pitchFamily="18" charset="0"/>
                <a:cs typeface="Times New Roman" pitchFamily="18" charset="0"/>
              </a:rPr>
              <a:t>Uygulama öğrencisi tarafından, ders anlatımı için hazırlanan planın ilgili ölçütlere uygunluğunu kontrol etmek amacıyla doldurulur. </a:t>
            </a:r>
            <a:r>
              <a:rPr lang="tr-TR" sz="1900" b="1" dirty="0">
                <a:latin typeface="Times New Roman" pitchFamily="18" charset="0"/>
                <a:cs typeface="Times New Roman" pitchFamily="18" charset="0"/>
              </a:rPr>
              <a:t>(Ek-5) </a:t>
            </a:r>
          </a:p>
          <a:p>
            <a:r>
              <a:rPr lang="tr-TR" sz="1900" b="1" dirty="0" smtClean="0">
                <a:latin typeface="Times New Roman" pitchFamily="18" charset="0"/>
                <a:cs typeface="Times New Roman" pitchFamily="18" charset="0"/>
              </a:rPr>
              <a:t>5.Öğretmenlik </a:t>
            </a:r>
            <a:r>
              <a:rPr lang="tr-TR" sz="1900" b="1" dirty="0">
                <a:latin typeface="Times New Roman" pitchFamily="18" charset="0"/>
                <a:cs typeface="Times New Roman" pitchFamily="18" charset="0"/>
              </a:rPr>
              <a:t>uygulaması ders gözlem formu: </a:t>
            </a:r>
            <a:r>
              <a:rPr lang="tr-TR" sz="1900" dirty="0">
                <a:latin typeface="Times New Roman" pitchFamily="18" charset="0"/>
                <a:cs typeface="Times New Roman" pitchFamily="18" charset="0"/>
              </a:rPr>
              <a:t>Uygulama öğrencisi tarafından, gözlemlediği her ders için ayrı ayrı olarak doldurulur. </a:t>
            </a:r>
            <a:r>
              <a:rPr lang="tr-TR" sz="1900" b="1" dirty="0">
                <a:latin typeface="Times New Roman" pitchFamily="18" charset="0"/>
                <a:cs typeface="Times New Roman" pitchFamily="18" charset="0"/>
              </a:rPr>
              <a:t>(Ek-6)</a:t>
            </a:r>
          </a:p>
          <a:p>
            <a:r>
              <a:rPr lang="tr-TR" sz="1900" b="1" dirty="0" smtClean="0">
                <a:latin typeface="Times New Roman" pitchFamily="18" charset="0"/>
                <a:cs typeface="Times New Roman" pitchFamily="18" charset="0"/>
              </a:rPr>
              <a:t>6.Öğretmenlik </a:t>
            </a:r>
            <a:r>
              <a:rPr lang="tr-TR" sz="1900" b="1" dirty="0">
                <a:latin typeface="Times New Roman" pitchFamily="18" charset="0"/>
                <a:cs typeface="Times New Roman" pitchFamily="18" charset="0"/>
              </a:rPr>
              <a:t>uygulaması devam çizelgesi (Ek-7)</a:t>
            </a:r>
          </a:p>
          <a:p>
            <a:endParaRPr lang="tr-TR"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692696"/>
            <a:ext cx="858837" cy="65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ikdörtgen 6"/>
          <p:cNvSpPr/>
          <p:nvPr/>
        </p:nvSpPr>
        <p:spPr>
          <a:xfrm>
            <a:off x="1641255" y="694892"/>
            <a:ext cx="5976664"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chemeClr val="tx1"/>
                </a:solidFill>
                <a:latin typeface="Times New Roman" pitchFamily="18" charset="0"/>
                <a:cs typeface="Times New Roman" pitchFamily="18" charset="0"/>
              </a:rPr>
              <a:t>Öğretmenlik Uygulaması-II Dosyasında Bulunması Gereken Belgeler</a:t>
            </a:r>
          </a:p>
        </p:txBody>
      </p:sp>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60" y="692696"/>
            <a:ext cx="792163"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742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www.cu.edu.tr/storage/kurumsal/Cu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476672"/>
            <a:ext cx="858515" cy="65102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620688"/>
            <a:ext cx="792163"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Dikdörtgen 7"/>
          <p:cNvSpPr/>
          <p:nvPr/>
        </p:nvSpPr>
        <p:spPr>
          <a:xfrm>
            <a:off x="1403648" y="620688"/>
            <a:ext cx="6264696" cy="792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chemeClr val="tx1"/>
                </a:solidFill>
                <a:latin typeface="Times New Roman" pitchFamily="18" charset="0"/>
                <a:cs typeface="Times New Roman" pitchFamily="18" charset="0"/>
              </a:rPr>
              <a:t>Öğretmenlik Uygulaması-II Dosyasında Bulunması Gereken Belgeler</a:t>
            </a:r>
            <a:endParaRPr lang="tr-TR" sz="2000" b="1" dirty="0">
              <a:solidFill>
                <a:schemeClr val="tx1"/>
              </a:solidFill>
              <a:latin typeface="Times New Roman" pitchFamily="18" charset="0"/>
              <a:cs typeface="Times New Roman" pitchFamily="18" charset="0"/>
            </a:endParaRPr>
          </a:p>
        </p:txBody>
      </p:sp>
      <p:sp>
        <p:nvSpPr>
          <p:cNvPr id="9" name="İçerik Yer Tutucusu 8"/>
          <p:cNvSpPr>
            <a:spLocks noGrp="1"/>
          </p:cNvSpPr>
          <p:nvPr>
            <p:ph idx="1"/>
          </p:nvPr>
        </p:nvSpPr>
        <p:spPr>
          <a:solidFill>
            <a:schemeClr val="accent1">
              <a:lumMod val="20000"/>
              <a:lumOff val="80000"/>
            </a:schemeClr>
          </a:solidFill>
        </p:spPr>
        <p:txBody>
          <a:bodyPr>
            <a:normAutofit/>
          </a:bodyPr>
          <a:lstStyle/>
          <a:p>
            <a:r>
              <a:rPr lang="tr-TR" dirty="0"/>
              <a:t>7.	</a:t>
            </a:r>
            <a:r>
              <a:rPr lang="tr-TR" sz="1700" dirty="0">
                <a:latin typeface="Times New Roman" pitchFamily="18" charset="0"/>
                <a:cs typeface="Times New Roman" pitchFamily="18" charset="0"/>
              </a:rPr>
              <a:t>Ders planı (Uygulama yapılan ders için uygulama öğrencisi tarafından hazırlanmış ders planı) </a:t>
            </a:r>
            <a:r>
              <a:rPr lang="tr-TR" sz="1700" b="1" dirty="0">
                <a:latin typeface="Times New Roman" pitchFamily="18" charset="0"/>
                <a:cs typeface="Times New Roman" pitchFamily="18" charset="0"/>
              </a:rPr>
              <a:t>(Ek-8)</a:t>
            </a:r>
          </a:p>
          <a:p>
            <a:r>
              <a:rPr lang="tr-TR" sz="1700" dirty="0">
                <a:latin typeface="Times New Roman" pitchFamily="18" charset="0"/>
                <a:cs typeface="Times New Roman" pitchFamily="18" charset="0"/>
              </a:rPr>
              <a:t>8.	</a:t>
            </a:r>
            <a:r>
              <a:rPr lang="tr-TR" sz="1700" b="1" dirty="0">
                <a:latin typeface="Times New Roman" pitchFamily="18" charset="0"/>
                <a:cs typeface="Times New Roman" pitchFamily="18" charset="0"/>
              </a:rPr>
              <a:t>Yıllık ve günlük ders planı örnekleri </a:t>
            </a:r>
            <a:r>
              <a:rPr lang="tr-TR" sz="1700" dirty="0">
                <a:latin typeface="Times New Roman" pitchFamily="18" charset="0"/>
                <a:cs typeface="Times New Roman" pitchFamily="18" charset="0"/>
              </a:rPr>
              <a:t>(Uygulama öğretmeni tarafından hazırlanan yıllık ve günlük ders planları)</a:t>
            </a:r>
          </a:p>
          <a:p>
            <a:r>
              <a:rPr lang="tr-TR" sz="1700" dirty="0">
                <a:latin typeface="Times New Roman" pitchFamily="18" charset="0"/>
                <a:cs typeface="Times New Roman" pitchFamily="18" charset="0"/>
              </a:rPr>
              <a:t>9.	</a:t>
            </a:r>
            <a:r>
              <a:rPr lang="tr-TR" sz="1700" b="1" dirty="0">
                <a:latin typeface="Times New Roman" pitchFamily="18" charset="0"/>
                <a:cs typeface="Times New Roman" pitchFamily="18" charset="0"/>
              </a:rPr>
              <a:t>Zümre öğretmenler kurulu toplantı tutanağı</a:t>
            </a:r>
          </a:p>
          <a:p>
            <a:r>
              <a:rPr lang="tr-TR" sz="1700" dirty="0">
                <a:latin typeface="Times New Roman" pitchFamily="18" charset="0"/>
                <a:cs typeface="Times New Roman" pitchFamily="18" charset="0"/>
              </a:rPr>
              <a:t>10.	</a:t>
            </a:r>
            <a:r>
              <a:rPr lang="tr-TR" sz="1700" b="1" dirty="0">
                <a:latin typeface="Times New Roman" pitchFamily="18" charset="0"/>
                <a:cs typeface="Times New Roman" pitchFamily="18" charset="0"/>
              </a:rPr>
              <a:t>Haftalık ders programı </a:t>
            </a:r>
          </a:p>
          <a:p>
            <a:r>
              <a:rPr lang="tr-TR" sz="1700" dirty="0">
                <a:latin typeface="Times New Roman" pitchFamily="18" charset="0"/>
                <a:cs typeface="Times New Roman" pitchFamily="18" charset="0"/>
              </a:rPr>
              <a:t>11.	Çalışma ve etkinlik kâğıtları (uygulama öğrencisinin anlattığı her bir ders için)</a:t>
            </a:r>
          </a:p>
          <a:p>
            <a:r>
              <a:rPr lang="tr-TR" sz="1700" dirty="0">
                <a:latin typeface="Times New Roman" pitchFamily="18" charset="0"/>
                <a:cs typeface="Times New Roman" pitchFamily="18" charset="0"/>
              </a:rPr>
              <a:t>12.	</a:t>
            </a:r>
            <a:r>
              <a:rPr lang="tr-TR" sz="1700" b="1" dirty="0">
                <a:latin typeface="Times New Roman" pitchFamily="18" charset="0"/>
                <a:cs typeface="Times New Roman" pitchFamily="18" charset="0"/>
              </a:rPr>
              <a:t>Ders sonunda kullanılan değerlendirme materyalleri </a:t>
            </a:r>
            <a:r>
              <a:rPr lang="tr-TR" sz="1700" dirty="0">
                <a:latin typeface="Times New Roman" pitchFamily="18" charset="0"/>
                <a:cs typeface="Times New Roman" pitchFamily="18" charset="0"/>
              </a:rPr>
              <a:t>(uygulama öğrencisinin anlattığı her bir ders için)</a:t>
            </a:r>
          </a:p>
          <a:p>
            <a:r>
              <a:rPr lang="tr-TR" sz="1700" dirty="0">
                <a:latin typeface="Times New Roman" pitchFamily="18" charset="0"/>
                <a:cs typeface="Times New Roman" pitchFamily="18" charset="0"/>
              </a:rPr>
              <a:t>13.	</a:t>
            </a:r>
            <a:r>
              <a:rPr lang="tr-TR" sz="1700" b="1" dirty="0">
                <a:latin typeface="Times New Roman" pitchFamily="18" charset="0"/>
                <a:cs typeface="Times New Roman" pitchFamily="18" charset="0"/>
              </a:rPr>
              <a:t>Gün Sonu Değerlendirme Formu </a:t>
            </a:r>
            <a:r>
              <a:rPr lang="tr-TR" sz="1700" dirty="0">
                <a:latin typeface="Times New Roman" pitchFamily="18" charset="0"/>
                <a:cs typeface="Times New Roman" pitchFamily="18" charset="0"/>
              </a:rPr>
              <a:t>(uygulama öğrencisinin anlattığı her bir ders için)</a:t>
            </a:r>
          </a:p>
          <a:p>
            <a:endParaRPr lang="tr-TR" dirty="0"/>
          </a:p>
        </p:txBody>
      </p:sp>
    </p:spTree>
    <p:extLst>
      <p:ext uri="{BB962C8B-B14F-4D97-AF65-F5344CB8AC3E}">
        <p14:creationId xmlns:p14="http://schemas.microsoft.com/office/powerpoint/2010/main" val="22855093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31640" y="286605"/>
            <a:ext cx="6192688" cy="622115"/>
          </a:xfrm>
          <a:solidFill>
            <a:schemeClr val="accent1"/>
          </a:solidFill>
        </p:spPr>
        <p:txBody>
          <a:bodyPr>
            <a:normAutofit/>
          </a:bodyPr>
          <a:lstStyle/>
          <a:p>
            <a:r>
              <a:rPr lang="tr-TR" sz="2000" b="1" dirty="0">
                <a:latin typeface="Times New Roman" pitchFamily="18" charset="0"/>
                <a:cs typeface="Times New Roman" pitchFamily="18" charset="0"/>
              </a:rPr>
              <a:t>Öğretmenlik Uygulaması-II Dersi Etkinlik Takvimi</a:t>
            </a:r>
          </a:p>
        </p:txBody>
      </p:sp>
      <p:pic>
        <p:nvPicPr>
          <p:cNvPr id="2253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419605"/>
            <a:ext cx="7416824" cy="4978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8344" y="332656"/>
            <a:ext cx="79216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157" y="332656"/>
            <a:ext cx="858837" cy="65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6532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www.cu.edu.tr/storage/kurumsal/Cu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476672"/>
            <a:ext cx="858515" cy="651020"/>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1187624" y="476672"/>
            <a:ext cx="619268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tx1"/>
                </a:solidFill>
                <a:latin typeface="Times New Roman" pitchFamily="18" charset="0"/>
                <a:cs typeface="Times New Roman" pitchFamily="18" charset="0"/>
              </a:rPr>
              <a:t>Öğretmenlik Uygulaması-II Dersi Etkinlik Takvimi</a:t>
            </a: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1731" y="446584"/>
            <a:ext cx="792163"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5" name="Picture 3"/>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768603" y="1700808"/>
            <a:ext cx="7619821" cy="381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55093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nSpc>
                <a:spcPct val="100000"/>
              </a:lnSpc>
              <a:spcBef>
                <a:spcPts val="0"/>
              </a:spcBef>
              <a:spcAft>
                <a:spcPts val="0"/>
              </a:spcAft>
            </a:pPr>
            <a:endParaRPr lang="tr-TR" sz="1100" dirty="0" smtClean="0">
              <a:latin typeface="Times New Roman" panose="02020603050405020304" pitchFamily="18" charset="0"/>
              <a:cs typeface="Times New Roman" panose="02020603050405020304" pitchFamily="18" charset="0"/>
            </a:endParaRPr>
          </a:p>
          <a:p>
            <a:endParaRPr lang="tr-TR" sz="1400" dirty="0" smtClean="0"/>
          </a:p>
          <a:p>
            <a:endParaRPr lang="en-US" sz="1400" dirty="0"/>
          </a:p>
          <a:p>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6799" y="620688"/>
            <a:ext cx="4468813"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58579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8333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26616" y="1916832"/>
            <a:ext cx="7503035" cy="3960440"/>
          </a:xfrm>
          <a:solidFill>
            <a:schemeClr val="accent1">
              <a:lumMod val="20000"/>
              <a:lumOff val="80000"/>
            </a:schemeClr>
          </a:solidFill>
        </p:spPr>
        <p:txBody>
          <a:bodyPr>
            <a:normAutofit/>
          </a:bodyPr>
          <a:lstStyle/>
          <a:p>
            <a:pPr algn="just"/>
            <a:r>
              <a:rPr lang="tr-TR" sz="1800" dirty="0">
                <a:solidFill>
                  <a:schemeClr val="tx1"/>
                </a:solidFill>
                <a:latin typeface="Times New Roman" pitchFamily="18" charset="0"/>
                <a:cs typeface="Times New Roman" pitchFamily="18" charset="0"/>
              </a:rPr>
              <a:t/>
            </a:r>
            <a:br>
              <a:rPr lang="tr-TR" sz="1800" dirty="0">
                <a:solidFill>
                  <a:schemeClr val="tx1"/>
                </a:solidFill>
                <a:latin typeface="Times New Roman" pitchFamily="18" charset="0"/>
                <a:cs typeface="Times New Roman" pitchFamily="18" charset="0"/>
              </a:rPr>
            </a:br>
            <a:r>
              <a:rPr lang="tr-TR" sz="1800" dirty="0">
                <a:solidFill>
                  <a:schemeClr val="tx1"/>
                </a:solidFill>
                <a:latin typeface="Times New Roman" pitchFamily="18" charset="0"/>
                <a:cs typeface="Times New Roman" pitchFamily="18" charset="0"/>
              </a:rPr>
              <a:t>   </a:t>
            </a:r>
            <a:endParaRPr lang="tr-TR" sz="1800" dirty="0">
              <a:latin typeface="Times New Roman" pitchFamily="18" charset="0"/>
              <a:cs typeface="Times New Roman" pitchFamily="18" charset="0"/>
            </a:endParaRPr>
          </a:p>
        </p:txBody>
      </p:sp>
      <p:pic>
        <p:nvPicPr>
          <p:cNvPr id="6" name="Picture 2" descr="https://www.cu.edu.tr/storage/kurumsal/Cu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063" y="656170"/>
            <a:ext cx="858515" cy="65102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1768474"/>
            <a:ext cx="8888413" cy="4108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2360" y="681457"/>
            <a:ext cx="975502" cy="789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1403648" y="836712"/>
            <a:ext cx="5832648" cy="57606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chemeClr val="tx1"/>
                </a:solidFill>
                <a:latin typeface="Times New Roman" pitchFamily="18" charset="0"/>
                <a:cs typeface="Times New Roman" pitchFamily="18" charset="0"/>
              </a:rPr>
              <a:t>1.ÖĞRETMENLİK UYGULAMA AKIŞI-I</a:t>
            </a:r>
            <a:endParaRPr lang="tr-TR" sz="20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2490000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www.cu.edu.tr/storage/kurumsal/Cu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12371"/>
            <a:ext cx="858515" cy="90252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512676"/>
            <a:ext cx="974725" cy="90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1475656" y="620688"/>
            <a:ext cx="5904656" cy="6865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chemeClr val="tx1"/>
                </a:solidFill>
                <a:latin typeface="Times New Roman" pitchFamily="18" charset="0"/>
                <a:cs typeface="Times New Roman" pitchFamily="18" charset="0"/>
              </a:rPr>
              <a:t>2.ÖĞRETMENLİK UYGULAMA AKIŞI-II</a:t>
            </a:r>
            <a:endParaRPr lang="tr-TR" sz="2000" b="1" dirty="0">
              <a:solidFill>
                <a:schemeClr val="tx1"/>
              </a:solidFill>
              <a:latin typeface="Times New Roman" pitchFamily="18" charset="0"/>
              <a:cs typeface="Times New Roman" pitchFamily="18" charset="0"/>
            </a:endParaRPr>
          </a:p>
        </p:txBody>
      </p:sp>
      <p:pic>
        <p:nvPicPr>
          <p:cNvPr id="4100" name="Picture 4"/>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971600" y="1772816"/>
            <a:ext cx="7543800"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90000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www.cu.edu.tr/storage/kurumsal/Cu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635688"/>
            <a:ext cx="858515" cy="65102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60" y="635688"/>
            <a:ext cx="974725"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İçerik Yer Tutucusu 4"/>
          <p:cNvSpPr>
            <a:spLocks noGrp="1"/>
          </p:cNvSpPr>
          <p:nvPr>
            <p:ph idx="1"/>
          </p:nvPr>
        </p:nvSpPr>
        <p:spPr>
          <a:solidFill>
            <a:schemeClr val="accent1">
              <a:lumMod val="20000"/>
              <a:lumOff val="80000"/>
            </a:schemeClr>
          </a:solidFill>
        </p:spPr>
        <p:txBody>
          <a:bodyPr>
            <a:normAutofit fontScale="92500"/>
          </a:bodyPr>
          <a:lstStyle/>
          <a:p>
            <a:endParaRPr lang="tr-TR" sz="1600" dirty="0" smtClean="0">
              <a:latin typeface="Times New Roman" pitchFamily="18" charset="0"/>
              <a:cs typeface="Times New Roman" pitchFamily="18" charset="0"/>
            </a:endParaRPr>
          </a:p>
          <a:p>
            <a:r>
              <a:rPr lang="tr-TR" sz="1600" dirty="0" smtClean="0">
                <a:latin typeface="Times New Roman" pitchFamily="18" charset="0"/>
                <a:cs typeface="Times New Roman" pitchFamily="18" charset="0"/>
              </a:rPr>
              <a:t>Öğretmenlik </a:t>
            </a:r>
            <a:r>
              <a:rPr lang="tr-TR" sz="1600" dirty="0">
                <a:latin typeface="Times New Roman" pitchFamily="18" charset="0"/>
                <a:cs typeface="Times New Roman" pitchFamily="18" charset="0"/>
              </a:rPr>
              <a:t>Uygulaması-I dersi kapsamında uygulama öğrencilerinden, her hafta uygulama öğretmenlerini gözlemlemeleri, ek olarak ilerleyen sayfalarda belirtilen etkinlikleri sırası ile yapıp </a:t>
            </a:r>
            <a:r>
              <a:rPr lang="tr-TR" sz="1600" b="1" dirty="0">
                <a:latin typeface="Times New Roman" pitchFamily="18" charset="0"/>
                <a:cs typeface="Times New Roman" pitchFamily="18" charset="0"/>
              </a:rPr>
              <a:t>en az sekiz hafta </a:t>
            </a:r>
            <a:r>
              <a:rPr lang="tr-TR" sz="1600" dirty="0">
                <a:latin typeface="Times New Roman" pitchFamily="18" charset="0"/>
                <a:cs typeface="Times New Roman" pitchFamily="18" charset="0"/>
              </a:rPr>
              <a:t>ders anlatarak etkinlik raporlarını yazmaları beklenmektedir</a:t>
            </a:r>
            <a:r>
              <a:rPr lang="tr-TR" dirty="0">
                <a:latin typeface="Times New Roman" pitchFamily="18" charset="0"/>
                <a:cs typeface="Times New Roman" pitchFamily="18" charset="0"/>
              </a:rPr>
              <a:t>. </a:t>
            </a:r>
            <a:endParaRPr lang="tr-TR" dirty="0" smtClean="0">
              <a:latin typeface="Times New Roman" pitchFamily="18" charset="0"/>
              <a:cs typeface="Times New Roman" pitchFamily="18" charset="0"/>
            </a:endParaRPr>
          </a:p>
          <a:p>
            <a:r>
              <a:rPr lang="tr-TR" b="1" dirty="0">
                <a:latin typeface="Times New Roman" pitchFamily="18" charset="0"/>
                <a:cs typeface="Times New Roman" pitchFamily="18" charset="0"/>
              </a:rPr>
              <a:t>Uygulama Yönergesi </a:t>
            </a:r>
            <a:endParaRPr lang="tr-TR" b="1" dirty="0" smtClean="0">
              <a:solidFill>
                <a:schemeClr val="tx1"/>
              </a:solidFill>
              <a:latin typeface="Times New Roman" pitchFamily="18" charset="0"/>
              <a:cs typeface="Times New Roman" pitchFamily="18" charset="0"/>
            </a:endParaRPr>
          </a:p>
          <a:p>
            <a:r>
              <a:rPr lang="tr-TR" sz="1600" dirty="0">
                <a:latin typeface="Times New Roman" pitchFamily="18" charset="0"/>
                <a:cs typeface="Times New Roman" pitchFamily="18" charset="0"/>
              </a:rPr>
              <a:t>Her uygulama öğrencisinden 8 hafta, en az 20 saat ders anlatması beklenmektedir.  Bu çalışma ile öğrencilerin dersin farklı aşamalarında kullanılabilecek teknikleri, stratejileri ve etkinlikleri deneyimlemeleri, aşamalı olarak bir dersi planlamayı, etkinlikleri seçmeyi öğrenmeleri hedeflenmektedir.</a:t>
            </a:r>
          </a:p>
          <a:p>
            <a:r>
              <a:rPr lang="tr-TR" sz="1600" dirty="0">
                <a:latin typeface="Times New Roman" pitchFamily="18" charset="0"/>
                <a:cs typeface="Times New Roman" pitchFamily="18" charset="0"/>
              </a:rPr>
              <a:t>Ders anlatılacak haftalar 2. haftadan itibaren başlamaktadır. Bu haftalarda öğrenciler 3 saat ders anlatımı yapacak, 2 saat uygulama kılavuzunda belirtilen etkinlikleri yapacak, 1 saat ise bir sonraki hafta yapılacak ders anlatımı için plan taslağı oluşturacaklardır. </a:t>
            </a:r>
          </a:p>
          <a:p>
            <a:r>
              <a:rPr lang="tr-TR" sz="1600" dirty="0">
                <a:latin typeface="Times New Roman" pitchFamily="18" charset="0"/>
                <a:cs typeface="Times New Roman" pitchFamily="18" charset="0"/>
              </a:rPr>
              <a:t>Öğrenciler ders planlarını uygulama öğretmenlerine gösterecek, onlardan geri bildirim aldıktan sonra gerekli düzeltmeleri yapıp, dersin öğretimine hazır hale geleceklerdir.</a:t>
            </a:r>
          </a:p>
          <a:p>
            <a:endParaRPr lang="tr-TR" b="1" dirty="0">
              <a:latin typeface="Times New Roman" pitchFamily="18" charset="0"/>
              <a:cs typeface="Times New Roman" pitchFamily="18" charset="0"/>
            </a:endParaRPr>
          </a:p>
        </p:txBody>
      </p:sp>
      <p:sp>
        <p:nvSpPr>
          <p:cNvPr id="7" name="Dikdörtgen 6"/>
          <p:cNvSpPr/>
          <p:nvPr/>
        </p:nvSpPr>
        <p:spPr>
          <a:xfrm>
            <a:off x="1187624" y="644608"/>
            <a:ext cx="6192688" cy="7331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chemeClr val="tx1"/>
                </a:solidFill>
                <a:latin typeface="Times New Roman" pitchFamily="18" charset="0"/>
                <a:cs typeface="Times New Roman" pitchFamily="18" charset="0"/>
              </a:rPr>
              <a:t>ÖĞRETMENLİK UYGULAMASI-I DERSİ UYGULAMA YÖNERGESİ</a:t>
            </a:r>
            <a:endParaRPr lang="tr-TR" sz="20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2490000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41947" y="1628800"/>
            <a:ext cx="7715304" cy="4643470"/>
          </a:xfrm>
          <a:solidFill>
            <a:schemeClr val="accent1">
              <a:lumMod val="20000"/>
              <a:lumOff val="80000"/>
            </a:schemeClr>
          </a:solidFill>
        </p:spPr>
        <p:txBody>
          <a:bodyPr>
            <a:normAutofit fontScale="25000" lnSpcReduction="20000"/>
          </a:bodyPr>
          <a:lstStyle/>
          <a:p>
            <a:pPr>
              <a:lnSpc>
                <a:spcPct val="170000"/>
              </a:lnSpc>
              <a:buNone/>
            </a:pPr>
            <a:r>
              <a:rPr lang="tr-TR" sz="6400" dirty="0" smtClean="0">
                <a:solidFill>
                  <a:schemeClr val="tx1"/>
                </a:solidFill>
                <a:latin typeface="Times New Roman" pitchFamily="18" charset="0"/>
                <a:cs typeface="Times New Roman" pitchFamily="18" charset="0"/>
              </a:rPr>
              <a:t>Uygulama </a:t>
            </a:r>
            <a:r>
              <a:rPr lang="tr-TR" sz="6400" dirty="0">
                <a:solidFill>
                  <a:schemeClr val="tx1"/>
                </a:solidFill>
                <a:latin typeface="Times New Roman" pitchFamily="18" charset="0"/>
                <a:cs typeface="Times New Roman" pitchFamily="18" charset="0"/>
              </a:rPr>
              <a:t>öğrencilerinin anlatım yaptıkları haftalarda uygulama öğretim elemanının okulda öğrencileri </a:t>
            </a:r>
            <a:r>
              <a:rPr lang="tr-TR" sz="6400" b="1" dirty="0">
                <a:solidFill>
                  <a:schemeClr val="tx1"/>
                </a:solidFill>
                <a:latin typeface="Times New Roman" pitchFamily="18" charset="0"/>
                <a:cs typeface="Times New Roman" pitchFamily="18" charset="0"/>
              </a:rPr>
              <a:t>en az 2 kez </a:t>
            </a:r>
            <a:r>
              <a:rPr lang="tr-TR" sz="6400" dirty="0">
                <a:solidFill>
                  <a:schemeClr val="tx1"/>
                </a:solidFill>
                <a:latin typeface="Times New Roman" pitchFamily="18" charset="0"/>
                <a:cs typeface="Times New Roman" pitchFamily="18" charset="0"/>
              </a:rPr>
              <a:t>gözlemlemeleri </a:t>
            </a:r>
            <a:r>
              <a:rPr lang="tr-TR" sz="6400" b="1" dirty="0">
                <a:solidFill>
                  <a:schemeClr val="tx1"/>
                </a:solidFill>
                <a:latin typeface="Times New Roman" pitchFamily="18" charset="0"/>
                <a:cs typeface="Times New Roman" pitchFamily="18" charset="0"/>
              </a:rPr>
              <a:t>(Ek-1)</a:t>
            </a:r>
            <a:r>
              <a:rPr lang="tr-TR" sz="6400" dirty="0">
                <a:solidFill>
                  <a:schemeClr val="tx1"/>
                </a:solidFill>
                <a:latin typeface="Times New Roman" pitchFamily="18" charset="0"/>
                <a:cs typeface="Times New Roman" pitchFamily="18" charset="0"/>
              </a:rPr>
              <a:t>, öğrencilerin mesleki gelişimleri açısından faydalı olacaktır.</a:t>
            </a:r>
          </a:p>
          <a:p>
            <a:pPr>
              <a:lnSpc>
                <a:spcPct val="170000"/>
              </a:lnSpc>
              <a:buNone/>
            </a:pPr>
            <a:r>
              <a:rPr lang="tr-TR" sz="6400" dirty="0">
                <a:solidFill>
                  <a:schemeClr val="tx1"/>
                </a:solidFill>
                <a:latin typeface="Times New Roman" pitchFamily="18" charset="0"/>
                <a:cs typeface="Times New Roman" pitchFamily="18" charset="0"/>
              </a:rPr>
              <a:t>Uygulama öğrencisi her ders anlatımı yaptığında, uygulama öğretmeni </a:t>
            </a:r>
            <a:r>
              <a:rPr lang="tr-TR" sz="6400" dirty="0" err="1">
                <a:solidFill>
                  <a:schemeClr val="tx1"/>
                </a:solidFill>
                <a:latin typeface="Times New Roman" pitchFamily="18" charset="0"/>
                <a:cs typeface="Times New Roman" pitchFamily="18" charset="0"/>
              </a:rPr>
              <a:t>MEBBİS’te</a:t>
            </a:r>
            <a:r>
              <a:rPr lang="tr-TR" sz="6400" dirty="0">
                <a:solidFill>
                  <a:schemeClr val="tx1"/>
                </a:solidFill>
                <a:latin typeface="Times New Roman" pitchFamily="18" charset="0"/>
                <a:cs typeface="Times New Roman" pitchFamily="18" charset="0"/>
              </a:rPr>
              <a:t> bulunan ve ayrıca öğrenci tarafından kendisine çıktısı verilen değerlendirme formu </a:t>
            </a:r>
            <a:r>
              <a:rPr lang="tr-TR" sz="6400" b="1" dirty="0">
                <a:solidFill>
                  <a:schemeClr val="tx1"/>
                </a:solidFill>
                <a:latin typeface="Times New Roman" pitchFamily="18" charset="0"/>
                <a:cs typeface="Times New Roman" pitchFamily="18" charset="0"/>
              </a:rPr>
              <a:t>(Ek-2) </a:t>
            </a:r>
            <a:r>
              <a:rPr lang="tr-TR" sz="6400" dirty="0">
                <a:solidFill>
                  <a:schemeClr val="tx1"/>
                </a:solidFill>
                <a:latin typeface="Times New Roman" pitchFamily="18" charset="0"/>
                <a:cs typeface="Times New Roman" pitchFamily="18" charset="0"/>
              </a:rPr>
              <a:t>aracılığı ile uygulama öğrencisine yazılı dönüt verir. Bu dönütler aday her ders anlatımı gerçekleştirdikten sonra </a:t>
            </a:r>
            <a:r>
              <a:rPr lang="tr-TR" sz="6400" dirty="0" err="1">
                <a:solidFill>
                  <a:schemeClr val="tx1"/>
                </a:solidFill>
                <a:latin typeface="Times New Roman" pitchFamily="18" charset="0"/>
                <a:cs typeface="Times New Roman" pitchFamily="18" charset="0"/>
              </a:rPr>
              <a:t>MEBBİS’e</a:t>
            </a:r>
            <a:r>
              <a:rPr lang="tr-TR" sz="6400" dirty="0">
                <a:solidFill>
                  <a:schemeClr val="tx1"/>
                </a:solidFill>
                <a:latin typeface="Times New Roman" pitchFamily="18" charset="0"/>
                <a:cs typeface="Times New Roman" pitchFamily="18" charset="0"/>
              </a:rPr>
              <a:t> işlenir. Dönem sonunda uygulama öğretim elemanının öğrenciyi değerlendirmek için kullandığı değerlendirme formunun da  https://uod.meb.gov.tr/ adresi üzerinden MEBBİS sistemine girişi sağlanır.</a:t>
            </a:r>
          </a:p>
          <a:p>
            <a:pPr>
              <a:lnSpc>
                <a:spcPct val="170000"/>
              </a:lnSpc>
              <a:buNone/>
            </a:pPr>
            <a:endParaRPr lang="tr-TR" sz="1800" dirty="0">
              <a:solidFill>
                <a:schemeClr val="tx1"/>
              </a:solidFill>
              <a:latin typeface="Times New Roman" pitchFamily="18" charset="0"/>
              <a:cs typeface="Times New Roman" pitchFamily="18" charset="0"/>
            </a:endParaRPr>
          </a:p>
          <a:p>
            <a:pPr>
              <a:buNone/>
            </a:pPr>
            <a:endParaRPr lang="tr-TR" sz="1800" dirty="0">
              <a:solidFill>
                <a:schemeClr val="tx1"/>
              </a:solidFill>
              <a:latin typeface="Times New Roman" pitchFamily="18" charset="0"/>
              <a:cs typeface="Times New Roman" pitchFamily="18" charset="0"/>
            </a:endParaRPr>
          </a:p>
          <a:p>
            <a:pPr>
              <a:buNone/>
            </a:pPr>
            <a:r>
              <a:rPr lang="tr-TR" sz="1800" dirty="0">
                <a:solidFill>
                  <a:schemeClr val="tx1"/>
                </a:solidFill>
                <a:latin typeface="Times New Roman" pitchFamily="18" charset="0"/>
                <a:cs typeface="Times New Roman" pitchFamily="18" charset="0"/>
              </a:rPr>
              <a:t> </a:t>
            </a:r>
          </a:p>
          <a:p>
            <a:pPr algn="just">
              <a:buNone/>
            </a:pPr>
            <a:endParaRPr lang="tr-TR" sz="1800" dirty="0">
              <a:solidFill>
                <a:schemeClr val="tx1"/>
              </a:solidFill>
              <a:latin typeface="Times New Roman" pitchFamily="18" charset="0"/>
              <a:cs typeface="Times New Roman" pitchFamily="18" charset="0"/>
            </a:endParaRPr>
          </a:p>
          <a:p>
            <a:pPr algn="just">
              <a:buNone/>
            </a:pPr>
            <a:endParaRPr lang="tr-TR" sz="1800" dirty="0">
              <a:solidFill>
                <a:schemeClr val="tx1"/>
              </a:solidFill>
              <a:latin typeface="Times New Roman" pitchFamily="18" charset="0"/>
              <a:cs typeface="Times New Roman" pitchFamily="18" charset="0"/>
            </a:endParaRPr>
          </a:p>
          <a:p>
            <a:pPr algn="just"/>
            <a:endParaRPr lang="tr-TR" sz="1800" dirty="0">
              <a:solidFill>
                <a:schemeClr val="tx1"/>
              </a:solidFill>
              <a:latin typeface="Times New Roman" pitchFamily="18" charset="0"/>
              <a:cs typeface="Times New Roman" pitchFamily="18" charset="0"/>
            </a:endParaRPr>
          </a:p>
          <a:p>
            <a:pPr algn="just"/>
            <a:endParaRPr lang="tr-TR" sz="1800" dirty="0">
              <a:latin typeface="Times New Roman" pitchFamily="18" charset="0"/>
              <a:cs typeface="Times New Roman" pitchFamily="18" charset="0"/>
            </a:endParaRPr>
          </a:p>
          <a:p>
            <a:pPr algn="just"/>
            <a:r>
              <a:rPr lang="tr-TR" sz="1800" dirty="0">
                <a:solidFill>
                  <a:schemeClr val="tx1"/>
                </a:solidFill>
                <a:latin typeface="Times New Roman" pitchFamily="18" charset="0"/>
                <a:cs typeface="Times New Roman" pitchFamily="18" charset="0"/>
              </a:rPr>
              <a:t/>
            </a:r>
            <a:br>
              <a:rPr lang="tr-TR" sz="1800" dirty="0">
                <a:solidFill>
                  <a:schemeClr val="tx1"/>
                </a:solidFill>
                <a:latin typeface="Times New Roman" pitchFamily="18" charset="0"/>
                <a:cs typeface="Times New Roman" pitchFamily="18" charset="0"/>
              </a:rPr>
            </a:br>
            <a:r>
              <a:rPr lang="tr-TR" sz="1800" dirty="0">
                <a:solidFill>
                  <a:schemeClr val="tx1"/>
                </a:solidFill>
                <a:latin typeface="Times New Roman" pitchFamily="18" charset="0"/>
                <a:cs typeface="Times New Roman" pitchFamily="18" charset="0"/>
              </a:rPr>
              <a:t>   </a:t>
            </a:r>
            <a:endParaRPr lang="tr-TR" sz="1800" dirty="0">
              <a:latin typeface="Times New Roman" pitchFamily="18" charset="0"/>
              <a:cs typeface="Times New Roman" pitchFamily="18" charset="0"/>
            </a:endParaRPr>
          </a:p>
        </p:txBody>
      </p:sp>
      <p:sp>
        <p:nvSpPr>
          <p:cNvPr id="4" name="Metin kutusu 3"/>
          <p:cNvSpPr txBox="1"/>
          <p:nvPr/>
        </p:nvSpPr>
        <p:spPr>
          <a:xfrm>
            <a:off x="1187624" y="769371"/>
            <a:ext cx="6635622" cy="400110"/>
          </a:xfrm>
          <a:prstGeom prst="rect">
            <a:avLst/>
          </a:prstGeom>
          <a:solidFill>
            <a:schemeClr val="accent1"/>
          </a:solidFill>
        </p:spPr>
        <p:txBody>
          <a:bodyPr wrap="square" rtlCol="0">
            <a:spAutoFit/>
          </a:bodyPr>
          <a:lstStyle/>
          <a:p>
            <a:r>
              <a:rPr lang="tr-TR" sz="2000" b="1" dirty="0" smtClean="0">
                <a:latin typeface="Times New Roman" pitchFamily="18" charset="0"/>
                <a:cs typeface="Times New Roman" pitchFamily="18" charset="0"/>
              </a:rPr>
              <a:t>ÖĞRETMENLİK UYGULAMA DERSİ-I  YÖNERGESİ</a:t>
            </a:r>
            <a:endParaRPr lang="tr-TR" sz="2000" b="1"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016" y="646370"/>
            <a:ext cx="858837"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3246" y="518576"/>
            <a:ext cx="974725"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90000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99592" y="1844824"/>
            <a:ext cx="7543801" cy="4023360"/>
          </a:xfrm>
          <a:solidFill>
            <a:schemeClr val="accent1">
              <a:lumMod val="20000"/>
              <a:lumOff val="80000"/>
            </a:schemeClr>
          </a:solidFill>
        </p:spPr>
        <p:txBody>
          <a:bodyPr>
            <a:normAutofit/>
          </a:bodyPr>
          <a:lstStyle/>
          <a:p>
            <a:pPr algn="just">
              <a:lnSpc>
                <a:spcPct val="150000"/>
              </a:lnSpc>
            </a:pPr>
            <a:r>
              <a:rPr lang="tr-TR" sz="1600" dirty="0">
                <a:latin typeface="Times New Roman" pitchFamily="18" charset="0"/>
                <a:cs typeface="Times New Roman" pitchFamily="18" charset="0"/>
              </a:rPr>
              <a:t>Her uygulama öğrencisi ders anlatımı sırasında akranının ders performansını izleyecek, akran değerlendirme formunu (Ek-3) dolduracak ve dönem sonu raporlarına ekleyecektir.</a:t>
            </a:r>
          </a:p>
          <a:p>
            <a:pPr algn="just">
              <a:lnSpc>
                <a:spcPct val="150000"/>
              </a:lnSpc>
            </a:pPr>
            <a:r>
              <a:rPr lang="tr-TR" sz="1600" dirty="0">
                <a:latin typeface="Times New Roman" pitchFamily="18" charset="0"/>
                <a:cs typeface="Times New Roman" pitchFamily="18" charset="0"/>
              </a:rPr>
              <a:t>Her uygulama öğrencisi ders planını hazırladıktan sonra ders planı kontrol listesini </a:t>
            </a:r>
            <a:r>
              <a:rPr lang="tr-TR" sz="1600" b="1" dirty="0">
                <a:latin typeface="Times New Roman" pitchFamily="18" charset="0"/>
                <a:cs typeface="Times New Roman" pitchFamily="18" charset="0"/>
              </a:rPr>
              <a:t>(Ek-4</a:t>
            </a:r>
            <a:r>
              <a:rPr lang="tr-TR" sz="1600" dirty="0">
                <a:latin typeface="Times New Roman" pitchFamily="18" charset="0"/>
                <a:cs typeface="Times New Roman" pitchFamily="18" charset="0"/>
              </a:rPr>
              <a:t>) doldurarak hazırlıklarının tam olduğundan emin olacaktır. Ayrıca ders anlatımından sonra kendi uygulama performansını değerlendirmek için öz değerlendirme formunu </a:t>
            </a:r>
            <a:r>
              <a:rPr lang="tr-TR" sz="1600" b="1" dirty="0">
                <a:latin typeface="Times New Roman" pitchFamily="18" charset="0"/>
                <a:cs typeface="Times New Roman" pitchFamily="18" charset="0"/>
              </a:rPr>
              <a:t>(Ek-5</a:t>
            </a:r>
            <a:r>
              <a:rPr lang="tr-TR" sz="1600" dirty="0">
                <a:latin typeface="Times New Roman" pitchFamily="18" charset="0"/>
                <a:cs typeface="Times New Roman" pitchFamily="18" charset="0"/>
              </a:rPr>
              <a:t>) dolduracak ve raporlarına ekleyeceklerdir. </a:t>
            </a:r>
          </a:p>
          <a:p>
            <a:pPr algn="just">
              <a:lnSpc>
                <a:spcPct val="150000"/>
              </a:lnSpc>
            </a:pPr>
            <a:endParaRPr lang="tr-TR" sz="16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06623"/>
            <a:ext cx="858837"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1331640" y="421867"/>
            <a:ext cx="6480720"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chemeClr val="tx1"/>
                </a:solidFill>
                <a:latin typeface="Times New Roman" pitchFamily="18" charset="0"/>
                <a:cs typeface="Times New Roman" pitchFamily="18" charset="0"/>
              </a:rPr>
              <a:t>ÖĞRETMENLİK UYGULAMASI-I DERSİ UYGULAMA YÖNERGESİ</a:t>
            </a:r>
            <a:endParaRPr lang="tr-TR" sz="2000" b="1" dirty="0">
              <a:solidFill>
                <a:schemeClr val="tx1"/>
              </a:solidFill>
              <a:latin typeface="Times New Roman" pitchFamily="18" charset="0"/>
              <a:cs typeface="Times New Roman" pitchFamily="18"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59" y="213172"/>
            <a:ext cx="969963"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0476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4954" y="1844824"/>
            <a:ext cx="7541806" cy="4024270"/>
          </a:xfrm>
          <a:solidFill>
            <a:schemeClr val="accent1">
              <a:lumMod val="20000"/>
              <a:lumOff val="80000"/>
            </a:schemeClr>
          </a:solidFill>
        </p:spPr>
        <p:txBody>
          <a:bodyPr>
            <a:normAutofit fontScale="92500" lnSpcReduction="20000"/>
          </a:bodyPr>
          <a:lstStyle/>
          <a:p>
            <a:pPr algn="just">
              <a:lnSpc>
                <a:spcPct val="150000"/>
              </a:lnSpc>
            </a:pPr>
            <a:endParaRPr lang="tr-TR" sz="1400" dirty="0">
              <a:latin typeface="Times New Roman" pitchFamily="18" charset="0"/>
              <a:cs typeface="Times New Roman" pitchFamily="18" charset="0"/>
            </a:endParaRPr>
          </a:p>
          <a:p>
            <a:pPr algn="just">
              <a:lnSpc>
                <a:spcPct val="150000"/>
              </a:lnSpc>
            </a:pPr>
            <a:r>
              <a:rPr lang="tr-TR" sz="1600" dirty="0">
                <a:latin typeface="Times New Roman" pitchFamily="18" charset="0"/>
                <a:cs typeface="Times New Roman" pitchFamily="18" charset="0"/>
              </a:rPr>
              <a:t> Uygulama derslerinin </a:t>
            </a:r>
            <a:r>
              <a:rPr lang="tr-TR" sz="1600" b="1" dirty="0">
                <a:latin typeface="Times New Roman" pitchFamily="18" charset="0"/>
                <a:cs typeface="Times New Roman" pitchFamily="18" charset="0"/>
              </a:rPr>
              <a:t>üniversitede işlenen 2 saatlik teorik kısmında %80, uygulama okulunda işlenen uygulama kısmında ise %100 devam koşulu</a:t>
            </a:r>
            <a:r>
              <a:rPr lang="tr-TR" sz="1600" dirty="0">
                <a:latin typeface="Times New Roman" pitchFamily="18" charset="0"/>
                <a:cs typeface="Times New Roman" pitchFamily="18" charset="0"/>
              </a:rPr>
              <a:t> aranmaktadır. Uygulama öğrencisi sağlık vb. herhangi önemli bir sebeple </a:t>
            </a:r>
            <a:r>
              <a:rPr lang="tr-TR" sz="1600" b="1" dirty="0">
                <a:latin typeface="Times New Roman" pitchFamily="18" charset="0"/>
                <a:cs typeface="Times New Roman" pitchFamily="18" charset="0"/>
              </a:rPr>
              <a:t>uygulamaya katılamayacaksa önceden uygulama öğretmeni ve uygulama öğretim elemanına haber verir. Başka bir gün kaçırdığı gün veya saati telafi etmek zorundadır. </a:t>
            </a:r>
            <a:r>
              <a:rPr lang="tr-TR" sz="1600" dirty="0">
                <a:latin typeface="Times New Roman" pitchFamily="18" charset="0"/>
                <a:cs typeface="Times New Roman" pitchFamily="18" charset="0"/>
              </a:rPr>
              <a:t>Uygulama öğretmeni öğrencinin devamını takipten sorumludur. Kendilerine iletilen devam çizelgesinde ilgili saatleri imzalayarak öğrencinin uygulama okulunda bulunup etkinliklere katıldığını teyit eder. Öğrencinin gelmemesi durumunda öncelikle uygulama öğretim elemanına ve gerekirse bölüm koordinatörüne bilgi verilmelidir. Bu konuda uygulama öğrencilerine yapılan küçük toleranslar eğitim öğretim sürecini olumsuz etkilemekte, durumun diğer uygulama öğrencileri tarafından öğrenilmesi birbirleri arasında eşit davranılmadığı düşüncesini oluşturmaktadır</a:t>
            </a:r>
            <a:r>
              <a:rPr lang="tr-TR" sz="1400" dirty="0">
                <a:latin typeface="Times New Roman" pitchFamily="18" charset="0"/>
                <a:cs typeface="Times New Roman" pitchFamily="18" charset="0"/>
              </a:rPr>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836712"/>
            <a:ext cx="858837"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708918"/>
            <a:ext cx="969963"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1547664" y="708918"/>
            <a:ext cx="5976664" cy="7739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chemeClr val="tx1"/>
                </a:solidFill>
                <a:latin typeface="Times New Roman" pitchFamily="18" charset="0"/>
                <a:cs typeface="Times New Roman" pitchFamily="18" charset="0"/>
              </a:rPr>
              <a:t>ÖĞRETMENLİK UYGULAMASI-I DERSİNDE </a:t>
            </a:r>
          </a:p>
          <a:p>
            <a:pPr algn="ctr"/>
            <a:r>
              <a:rPr lang="tr-TR" sz="2000" b="1" dirty="0" smtClean="0">
                <a:solidFill>
                  <a:schemeClr val="tx1"/>
                </a:solidFill>
                <a:latin typeface="Times New Roman" pitchFamily="18" charset="0"/>
                <a:cs typeface="Times New Roman" pitchFamily="18" charset="0"/>
              </a:rPr>
              <a:t>DEVAM VE DEVAMSIZLIK</a:t>
            </a:r>
            <a:endParaRPr lang="tr-TR" sz="20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4034652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566591"/>
            <a:ext cx="6789862" cy="679950"/>
          </a:xfrm>
          <a:solidFill>
            <a:schemeClr val="accent1"/>
          </a:solidFill>
        </p:spPr>
        <p:txBody>
          <a:bodyPr>
            <a:normAutofit/>
          </a:bodyPr>
          <a:lstStyle/>
          <a:p>
            <a:pPr marL="0" indent="0">
              <a:buNone/>
            </a:pPr>
            <a:r>
              <a:rPr lang="tr-TR" b="1" dirty="0" smtClean="0">
                <a:latin typeface="Times New Roman" pitchFamily="18" charset="0"/>
                <a:cs typeface="Times New Roman" pitchFamily="18" charset="0"/>
              </a:rPr>
              <a:t>ÖĞRETMENLİK UYGULAMASI-I DOSYASINDA BULUNMASI GEREKEN BELGELER </a:t>
            </a:r>
            <a:endParaRPr lang="tr-TR" b="1" dirty="0">
              <a:latin typeface="Times New Roman" pitchFamily="18" charset="0"/>
              <a:cs typeface="Times New Roman" pitchFamily="18" charset="0"/>
            </a:endParaRPr>
          </a:p>
        </p:txBody>
      </p:sp>
      <p:pic>
        <p:nvPicPr>
          <p:cNvPr id="5" name="Picture 2" descr="https://www.cu.edu.tr/storage/kurumsal/Cu_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476672"/>
            <a:ext cx="858515" cy="65102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4368" y="391514"/>
            <a:ext cx="969963"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Dikdörtgen 7"/>
          <p:cNvSpPr/>
          <p:nvPr/>
        </p:nvSpPr>
        <p:spPr>
          <a:xfrm>
            <a:off x="899593" y="1700808"/>
            <a:ext cx="7469756" cy="2308324"/>
          </a:xfrm>
          <a:prstGeom prst="rect">
            <a:avLst/>
          </a:prstGeom>
          <a:solidFill>
            <a:schemeClr val="accent1">
              <a:lumMod val="20000"/>
              <a:lumOff val="80000"/>
            </a:schemeClr>
          </a:solidFill>
        </p:spPr>
        <p:txBody>
          <a:bodyPr wrap="square">
            <a:spAutoFit/>
          </a:bodyPr>
          <a:lstStyle/>
          <a:p>
            <a:r>
              <a:rPr lang="tr-TR" sz="1600" dirty="0" smtClean="0"/>
              <a:t>1</a:t>
            </a:r>
            <a:r>
              <a:rPr lang="tr-TR" sz="1600" dirty="0" smtClean="0">
                <a:latin typeface="Times New Roman" pitchFamily="18" charset="0"/>
                <a:cs typeface="Times New Roman" pitchFamily="18" charset="0"/>
              </a:rPr>
              <a:t>. Yönergelere </a:t>
            </a:r>
            <a:r>
              <a:rPr lang="tr-TR" sz="1600" dirty="0">
                <a:latin typeface="Times New Roman" pitchFamily="18" charset="0"/>
                <a:cs typeface="Times New Roman" pitchFamily="18" charset="0"/>
              </a:rPr>
              <a:t>uygun hazırlanmış haftalık etkinlik raporları,</a:t>
            </a:r>
          </a:p>
          <a:p>
            <a:r>
              <a:rPr lang="tr-TR" sz="1600" dirty="0" smtClean="0">
                <a:latin typeface="Times New Roman" pitchFamily="18" charset="0"/>
                <a:cs typeface="Times New Roman" pitchFamily="18" charset="0"/>
              </a:rPr>
              <a:t>2. Ders </a:t>
            </a:r>
            <a:r>
              <a:rPr lang="tr-TR" sz="1600" dirty="0">
                <a:latin typeface="Times New Roman" pitchFamily="18" charset="0"/>
                <a:cs typeface="Times New Roman" pitchFamily="18" charset="0"/>
              </a:rPr>
              <a:t>planları,</a:t>
            </a:r>
          </a:p>
          <a:p>
            <a:r>
              <a:rPr lang="tr-TR" sz="1600" dirty="0" smtClean="0">
                <a:latin typeface="Times New Roman" pitchFamily="18" charset="0"/>
                <a:cs typeface="Times New Roman" pitchFamily="18" charset="0"/>
              </a:rPr>
              <a:t>3. Çalışma </a:t>
            </a:r>
            <a:r>
              <a:rPr lang="tr-TR" sz="1600" dirty="0">
                <a:latin typeface="Times New Roman" pitchFamily="18" charset="0"/>
                <a:cs typeface="Times New Roman" pitchFamily="18" charset="0"/>
              </a:rPr>
              <a:t>ve etkinlik kâğıtları,</a:t>
            </a:r>
          </a:p>
          <a:p>
            <a:r>
              <a:rPr lang="tr-TR" sz="1600" dirty="0" smtClean="0">
                <a:latin typeface="Times New Roman" pitchFamily="18" charset="0"/>
                <a:cs typeface="Times New Roman" pitchFamily="18" charset="0"/>
              </a:rPr>
              <a:t>4. Ders </a:t>
            </a:r>
            <a:r>
              <a:rPr lang="tr-TR" sz="1600" dirty="0">
                <a:latin typeface="Times New Roman" pitchFamily="18" charset="0"/>
                <a:cs typeface="Times New Roman" pitchFamily="18" charset="0"/>
              </a:rPr>
              <a:t>sonunda kullanılan değerlendirme materyalleri,</a:t>
            </a:r>
          </a:p>
          <a:p>
            <a:r>
              <a:rPr lang="tr-TR" sz="1600" dirty="0" smtClean="0">
                <a:latin typeface="Times New Roman" pitchFamily="18" charset="0"/>
                <a:cs typeface="Times New Roman" pitchFamily="18" charset="0"/>
              </a:rPr>
              <a:t>5. Akran </a:t>
            </a:r>
            <a:r>
              <a:rPr lang="tr-TR" sz="1600" dirty="0">
                <a:latin typeface="Times New Roman" pitchFamily="18" charset="0"/>
                <a:cs typeface="Times New Roman" pitchFamily="18" charset="0"/>
              </a:rPr>
              <a:t>değerlendirme formları,</a:t>
            </a:r>
          </a:p>
          <a:p>
            <a:r>
              <a:rPr lang="tr-TR" sz="1600" dirty="0" smtClean="0">
                <a:latin typeface="Times New Roman" pitchFamily="18" charset="0"/>
                <a:cs typeface="Times New Roman" pitchFamily="18" charset="0"/>
              </a:rPr>
              <a:t>6. Öz </a:t>
            </a:r>
            <a:r>
              <a:rPr lang="tr-TR" sz="1600" dirty="0">
                <a:latin typeface="Times New Roman" pitchFamily="18" charset="0"/>
                <a:cs typeface="Times New Roman" pitchFamily="18" charset="0"/>
              </a:rPr>
              <a:t>değerlendirme formları,</a:t>
            </a:r>
          </a:p>
          <a:p>
            <a:r>
              <a:rPr lang="tr-TR" sz="1600" dirty="0" smtClean="0">
                <a:latin typeface="Times New Roman" pitchFamily="18" charset="0"/>
                <a:cs typeface="Times New Roman" pitchFamily="18" charset="0"/>
              </a:rPr>
              <a:t>7. Ders </a:t>
            </a:r>
            <a:r>
              <a:rPr lang="tr-TR" sz="1600" dirty="0">
                <a:latin typeface="Times New Roman" pitchFamily="18" charset="0"/>
                <a:cs typeface="Times New Roman" pitchFamily="18" charset="0"/>
              </a:rPr>
              <a:t>planı kontrol listesi </a:t>
            </a:r>
            <a:endParaRPr lang="tr-TR" sz="1600" dirty="0" smtClean="0">
              <a:latin typeface="Times New Roman" pitchFamily="18" charset="0"/>
              <a:cs typeface="Times New Roman" pitchFamily="18" charset="0"/>
            </a:endParaRPr>
          </a:p>
          <a:p>
            <a:r>
              <a:rPr lang="tr-TR" sz="1600" dirty="0" smtClean="0">
                <a:latin typeface="Times New Roman" pitchFamily="18" charset="0"/>
                <a:cs typeface="Times New Roman" pitchFamily="18" charset="0"/>
              </a:rPr>
              <a:t>8. Uygulama </a:t>
            </a:r>
            <a:r>
              <a:rPr lang="tr-TR" sz="1600" dirty="0">
                <a:latin typeface="Times New Roman" pitchFamily="18" charset="0"/>
                <a:cs typeface="Times New Roman" pitchFamily="18" charset="0"/>
              </a:rPr>
              <a:t>öğretmeninin (varsa) verdiği yazılı dönütler,</a:t>
            </a:r>
          </a:p>
          <a:p>
            <a:r>
              <a:rPr lang="tr-TR" sz="1600" dirty="0" smtClean="0">
                <a:latin typeface="Times New Roman" pitchFamily="18" charset="0"/>
                <a:cs typeface="Times New Roman" pitchFamily="18" charset="0"/>
              </a:rPr>
              <a:t>9. Genel </a:t>
            </a:r>
            <a:r>
              <a:rPr lang="tr-TR" sz="1600" dirty="0">
                <a:latin typeface="Times New Roman" pitchFamily="18" charset="0"/>
                <a:cs typeface="Times New Roman" pitchFamily="18" charset="0"/>
              </a:rPr>
              <a:t>değerlendirme formları, Ders gözlem formu (Ek-6) </a:t>
            </a:r>
          </a:p>
        </p:txBody>
      </p:sp>
    </p:spTree>
    <p:extLst>
      <p:ext uri="{BB962C8B-B14F-4D97-AF65-F5344CB8AC3E}">
        <p14:creationId xmlns:p14="http://schemas.microsoft.com/office/powerpoint/2010/main" val="3004677202"/>
      </p:ext>
    </p:extLst>
  </p:cSld>
  <p:clrMapOvr>
    <a:masterClrMapping/>
  </p:clrMapOvr>
</p:sld>
</file>

<file path=ppt/theme/theme1.xml><?xml version="1.0" encoding="utf-8"?>
<a:theme xmlns:a="http://schemas.openxmlformats.org/drawingml/2006/main" name="Geçmişe bakış">
  <a:themeElements>
    <a:clrScheme name="Geçmişe bakış">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6024</TotalTime>
  <Words>1330</Words>
  <Application>Microsoft Office PowerPoint</Application>
  <PresentationFormat>Ekran Gösterisi (4:3)</PresentationFormat>
  <Paragraphs>133</Paragraphs>
  <Slides>25</Slides>
  <Notes>2</Notes>
  <HiddenSlides>0</HiddenSlides>
  <MMClips>0</MMClips>
  <ScaleCrop>false</ScaleCrop>
  <HeadingPairs>
    <vt:vector size="4" baseType="variant">
      <vt:variant>
        <vt:lpstr>Tema</vt:lpstr>
      </vt:variant>
      <vt:variant>
        <vt:i4>1</vt:i4>
      </vt:variant>
      <vt:variant>
        <vt:lpstr>Slayt Başlıkları</vt:lpstr>
      </vt:variant>
      <vt:variant>
        <vt:i4>25</vt:i4>
      </vt:variant>
    </vt:vector>
  </HeadingPairs>
  <TitlesOfParts>
    <vt:vector size="26" baseType="lpstr">
      <vt:lpstr>Geçmişe bakış</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Öğretmenlik Uygulaması-II Dersi Etkinlik Takvimi</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Örnek Bİr STEM Eğİtİmİ Etkİnlİğİ: 8. Sınıf Öğrencİlerİnİn Basİt Makİneler İle İlgİlİ Bİlİşsel Yapılarının Gelİşİmİ Nasıl Desteklenİr?</dc:title>
  <dc:creator>Toshiba</dc:creator>
  <cp:lastModifiedBy>Asus</cp:lastModifiedBy>
  <cp:revision>223</cp:revision>
  <dcterms:created xsi:type="dcterms:W3CDTF">2019-04-06T07:45:27Z</dcterms:created>
  <dcterms:modified xsi:type="dcterms:W3CDTF">2021-10-05T12:18:57Z</dcterms:modified>
</cp:coreProperties>
</file>